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564" r:id="rId2"/>
    <p:sldId id="665" r:id="rId3"/>
    <p:sldId id="652" r:id="rId4"/>
    <p:sldId id="651" r:id="rId5"/>
    <p:sldId id="569" r:id="rId6"/>
    <p:sldId id="603" r:id="rId7"/>
    <p:sldId id="605" r:id="rId8"/>
    <p:sldId id="604" r:id="rId9"/>
    <p:sldId id="607" r:id="rId10"/>
    <p:sldId id="608" r:id="rId11"/>
    <p:sldId id="609" r:id="rId12"/>
    <p:sldId id="667" r:id="rId13"/>
    <p:sldId id="668" r:id="rId14"/>
    <p:sldId id="611" r:id="rId15"/>
    <p:sldId id="648" r:id="rId16"/>
    <p:sldId id="675" r:id="rId17"/>
    <p:sldId id="654" r:id="rId18"/>
    <p:sldId id="676" r:id="rId19"/>
    <p:sldId id="658" r:id="rId20"/>
    <p:sldId id="677" r:id="rId21"/>
    <p:sldId id="659" r:id="rId22"/>
    <p:sldId id="678" r:id="rId23"/>
    <p:sldId id="660" r:id="rId24"/>
    <p:sldId id="679" r:id="rId25"/>
    <p:sldId id="680" r:id="rId26"/>
    <p:sldId id="681" r:id="rId27"/>
    <p:sldId id="666" r:id="rId28"/>
    <p:sldId id="663" r:id="rId29"/>
  </p:sldIdLst>
  <p:sldSz cx="12960350" cy="7199313"/>
  <p:notesSz cx="6858000" cy="9144000"/>
  <p:defaultTextStyle>
    <a:defPPr>
      <a:defRPr lang="pt-BR"/>
    </a:defPPr>
    <a:lvl1pPr marL="0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 William" initials="WW" lastIdx="1" clrIdx="0">
    <p:extLst>
      <p:ext uri="{19B8F6BF-5375-455C-9EA6-DF929625EA0E}">
        <p15:presenceInfo xmlns:p15="http://schemas.microsoft.com/office/powerpoint/2012/main" userId="97bc1c751538ca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AB4"/>
    <a:srgbClr val="000000"/>
    <a:srgbClr val="F46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291" autoAdjust="0"/>
  </p:normalViewPr>
  <p:slideViewPr>
    <p:cSldViewPr>
      <p:cViewPr varScale="1">
        <p:scale>
          <a:sx n="59" d="100"/>
          <a:sy n="59" d="100"/>
        </p:scale>
        <p:origin x="1128" y="72"/>
      </p:cViewPr>
      <p:guideLst>
        <p:guide orient="horz" pos="2268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9AE74-32C9-4AC0-8AEB-EFDCF6AB488C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2E1C-5D9A-4E9C-9AEF-D9B8229269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0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98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38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23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973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09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46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117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9840-7C53-5E6B-FACF-51300FE86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26301F8-A09A-0958-B056-59A69205F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68A2E6-B7DB-CA20-712E-340C0EE24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6EEA58-0C8A-C794-85B0-137AC8071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717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4621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A69F-FD0F-B183-CE29-ADFFB13CA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89DB847-4B9B-A401-D3C8-7255FCAC0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0CA24C-602F-7681-E782-B607BBAC1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E7744F-30E8-EE9C-AC3C-6F03B438B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8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30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5373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AAB0-F44A-F71C-2A24-AEB0E0463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7075042-2529-0526-7E74-6A804B730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9451181-5E72-ED65-C08B-EF488541A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A3CD1C-93A9-4318-4152-2051A1F45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84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7505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3531-3219-CD3B-D2C4-96D73E40D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3219611-BA54-AC89-12D0-60AFB4B8D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64AE3C-D876-8B58-2127-B44CB504E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063C01-D6EE-4B1D-29F8-B95F78249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790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24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3336-C251-3232-A476-1A311C70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E08282E-B0A0-6612-1CB4-092473537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24729E-5963-39DC-5215-626D80C01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897AC6-2AD7-F863-D48F-D8F4BCC74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072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237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89136-7C80-B207-8B2B-4D062C0F0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C9FD438-41D9-2A0A-D0D2-A9D5E8D94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143C7F-8F54-7C25-8EAC-608525335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59C162-ED84-C4B7-A2B9-3C7445896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659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474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06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04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00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15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09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73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58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67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671745"/>
            <a:ext cx="12960350" cy="341727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7" name="Rectangle 6"/>
          <p:cNvSpPr/>
          <p:nvPr/>
        </p:nvSpPr>
        <p:spPr>
          <a:xfrm>
            <a:off x="-1" y="2799733"/>
            <a:ext cx="12960350" cy="2875916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8" name="Rectangle 7"/>
          <p:cNvSpPr/>
          <p:nvPr/>
        </p:nvSpPr>
        <p:spPr>
          <a:xfrm>
            <a:off x="-1" y="5751833"/>
            <a:ext cx="12960350" cy="24759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7" y="2959718"/>
            <a:ext cx="12312333" cy="1543186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1" y="5039519"/>
            <a:ext cx="11340306" cy="55994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08222" y="6672697"/>
            <a:ext cx="4104111" cy="383297"/>
          </a:xfrm>
        </p:spPr>
        <p:txBody>
          <a:bodyPr/>
          <a:lstStyle>
            <a:lvl1pPr algn="r">
              <a:defRPr/>
            </a:lvl1pPr>
          </a:lstStyle>
          <a:p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4462680" y="4473174"/>
            <a:ext cx="172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16150" y="4610760"/>
            <a:ext cx="1728047" cy="383297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6830104" y="4473174"/>
            <a:ext cx="172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767650" y="2155117"/>
            <a:ext cx="7199313" cy="2889079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877004" y="2383274"/>
            <a:ext cx="7199313" cy="2432766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8280" y="288307"/>
            <a:ext cx="2052055" cy="6142747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8017" y="288307"/>
            <a:ext cx="9004743" cy="614274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233" y="6672697"/>
            <a:ext cx="1080029" cy="383297"/>
          </a:xfrm>
        </p:spPr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478456" y="3493814"/>
            <a:ext cx="7199313" cy="21168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671745"/>
            <a:ext cx="12960350" cy="341727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8" name="Rectangle 7"/>
          <p:cNvSpPr/>
          <p:nvPr/>
        </p:nvSpPr>
        <p:spPr>
          <a:xfrm>
            <a:off x="-1" y="2799733"/>
            <a:ext cx="12960350" cy="287591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9" name="Rectangle 8"/>
          <p:cNvSpPr/>
          <p:nvPr/>
        </p:nvSpPr>
        <p:spPr>
          <a:xfrm>
            <a:off x="-1" y="5751833"/>
            <a:ext cx="12960350" cy="24759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7" y="2959718"/>
            <a:ext cx="12312333" cy="1535853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21" y="5039519"/>
            <a:ext cx="11340306" cy="57594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08222" y="6672697"/>
            <a:ext cx="4104111" cy="38329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11831" y="4607561"/>
            <a:ext cx="1723727" cy="383297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6830104" y="4473174"/>
            <a:ext cx="172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2680" y="4473174"/>
            <a:ext cx="172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17" y="1679840"/>
            <a:ext cx="5724155" cy="47512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178" y="1679840"/>
            <a:ext cx="5724155" cy="47512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18" y="1611513"/>
            <a:ext cx="5726405" cy="67160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18" y="2283115"/>
            <a:ext cx="5726405" cy="4147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78" y="1611513"/>
            <a:ext cx="5728655" cy="67160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78" y="2283115"/>
            <a:ext cx="5728655" cy="4147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17" y="286639"/>
            <a:ext cx="7992216" cy="993239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97" y="1804628"/>
            <a:ext cx="11690236" cy="47611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8748236" y="169584"/>
            <a:ext cx="4212114" cy="1209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6239" y="287973"/>
            <a:ext cx="3888105" cy="99190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709355" y="140786"/>
            <a:ext cx="108003" cy="127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11" name="Rectangle 10"/>
          <p:cNvSpPr/>
          <p:nvPr/>
        </p:nvSpPr>
        <p:spPr>
          <a:xfrm>
            <a:off x="8709355" y="140786"/>
            <a:ext cx="108003" cy="127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9217" y="1802495"/>
            <a:ext cx="11693116" cy="4756879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8748236" y="169584"/>
            <a:ext cx="4212114" cy="1209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09355" y="140786"/>
            <a:ext cx="108003" cy="127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15" y="239977"/>
            <a:ext cx="7992216" cy="1055899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6239" y="239977"/>
            <a:ext cx="3996108" cy="10558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09355" y="140786"/>
            <a:ext cx="108003" cy="1279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5590"/>
            <a:ext cx="12960350" cy="152625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8" name="Rectangle 7"/>
          <p:cNvSpPr/>
          <p:nvPr/>
        </p:nvSpPr>
        <p:spPr>
          <a:xfrm>
            <a:off x="0" y="175984"/>
            <a:ext cx="12960350" cy="121176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18" y="191982"/>
            <a:ext cx="11664315" cy="116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18" y="1679840"/>
            <a:ext cx="11664315" cy="475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17" y="6672697"/>
            <a:ext cx="302408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8B10F9-6B46-482C-80F8-3A1A4A7F6888}" type="datetimeFigureOut">
              <a:rPr lang="pt-BR" smtClean="0"/>
              <a:t>28/05/2026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8120" y="6672697"/>
            <a:ext cx="410411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8251" y="6672697"/>
            <a:ext cx="302408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0" y="1436663"/>
            <a:ext cx="12960350" cy="15678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4277F3C3-6397-49A4-97DE-721ADF034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148"/>
            <a:ext cx="12960349" cy="32258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5A8BFB9-BE2F-4D1F-A094-DAC681DB2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4286" y="5040726"/>
            <a:ext cx="1917771" cy="191777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CF05849-DEC8-43AB-AF26-74FE867C8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67" y="5465776"/>
            <a:ext cx="4837423" cy="173428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77FBBF6D-F25D-4429-B610-08016F8053FA}"/>
              </a:ext>
            </a:extLst>
          </p:cNvPr>
          <p:cNvSpPr txBox="1"/>
          <p:nvPr/>
        </p:nvSpPr>
        <p:spPr>
          <a:xfrm>
            <a:off x="1908176" y="17274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 dia!</a:t>
            </a:r>
            <a:endParaRPr lang="pt-BR" sz="4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spaço Reservado para Data 22">
            <a:extLst>
              <a:ext uri="{FF2B5EF4-FFF2-40B4-BE49-F238E27FC236}">
                <a16:creationId xmlns:a16="http://schemas.microsoft.com/office/drawing/2014/main" id="{F4F00FB5-98B9-4012-9A7A-30E6AA7F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8175" y="2157755"/>
            <a:ext cx="9144000" cy="452242"/>
          </a:xfrm>
        </p:spPr>
        <p:txBody>
          <a:bodyPr/>
          <a:lstStyle/>
          <a:p>
            <a:pPr algn="ctr"/>
            <a:r>
              <a:rPr lang="pt-BR" sz="16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Hoje é: </a:t>
            </a:r>
            <a:fld id="{ECCB650D-EE5B-4F9F-BC1F-3C7EB915C81B}" type="datetime1">
              <a:rPr lang="pt-BR" sz="1600" i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28/05/2026</a:t>
            </a:fld>
            <a:endParaRPr lang="pt-BR" sz="1600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D85CA2C-A925-41DF-A9D4-6EF18F3050E5}"/>
              </a:ext>
            </a:extLst>
          </p:cNvPr>
          <p:cNvSpPr txBox="1"/>
          <p:nvPr/>
        </p:nvSpPr>
        <p:spPr>
          <a:xfrm>
            <a:off x="503511" y="3815681"/>
            <a:ext cx="11953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Assunto de hoje:</a:t>
            </a:r>
          </a:p>
          <a:p>
            <a:pPr algn="just"/>
            <a:r>
              <a:rPr lang="pt-BR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ANÁLISE DE FUNÇÕES</a:t>
            </a:r>
            <a:endParaRPr lang="pt-BR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D071_M – Analisar crescimento/decrescimento, zeros de funções reais apresentadas em gráficos; </a:t>
            </a:r>
            <a:r>
              <a:rPr lang="pt-B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D078_M – Corresponder uma função polinomial do 1º grau a seu gráfico; D132_M – Resolver problema envolvendo função do 1º grau.</a:t>
            </a:r>
            <a:endParaRPr lang="pt-BR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71E510B0-D299-4C67-A8A6-8FB5378121B1}"/>
              </a:ext>
            </a:extLst>
          </p:cNvPr>
          <p:cNvSpPr/>
          <p:nvPr/>
        </p:nvSpPr>
        <p:spPr>
          <a:xfrm>
            <a:off x="8645672" y="5363937"/>
            <a:ext cx="1917770" cy="844181"/>
          </a:xfrm>
          <a:prstGeom prst="wedgeEllipseCallout">
            <a:avLst>
              <a:gd name="adj1" fmla="val 68709"/>
              <a:gd name="adj2" fmla="val -20388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4680D2-56F2-4DE7-9173-5BDC330236EE}"/>
              </a:ext>
            </a:extLst>
          </p:cNvPr>
          <p:cNvSpPr txBox="1"/>
          <p:nvPr/>
        </p:nvSpPr>
        <p:spPr>
          <a:xfrm>
            <a:off x="8645674" y="5407319"/>
            <a:ext cx="1928548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Olá.</a:t>
            </a:r>
          </a:p>
          <a:p>
            <a:pPr algn="ctr"/>
            <a:r>
              <a:rPr lang="pt-BR" sz="1400" b="1" dirty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Seja Bem Vindo(a)!!!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9D3189-2A70-4CCE-8FA8-57B7A2264F0B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BCAC92-B1DC-F3DF-40DB-11C246A93537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C43B038-FDEE-7658-1A05-3A61B17A4E93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49D74A5-69D3-C935-544A-6439A580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1323AAE-F2CD-3913-C156-2999743D7008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8F948247-B0FC-42EF-99AF-650740F93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685" y="3347181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2D4004A3-6FA8-47DB-8ACC-3D9C300690DB}"/>
              </a:ext>
            </a:extLst>
          </p:cNvPr>
          <p:cNvSpPr/>
          <p:nvPr/>
        </p:nvSpPr>
        <p:spPr>
          <a:xfrm rot="10800000">
            <a:off x="9792543" y="3599656"/>
            <a:ext cx="1512168" cy="3168349"/>
          </a:xfrm>
          <a:prstGeom prst="arc">
            <a:avLst>
              <a:gd name="adj1" fmla="val 10827746"/>
              <a:gd name="adj2" fmla="val 1619580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46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2º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Concavidade para cima (parábola convexa):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positivo (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0), a concavidade da parábola será voltada para cima.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595359-24A7-47E2-B570-FD476BFB1F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4"/>
          <a:stretch/>
        </p:blipFill>
        <p:spPr bwMode="auto">
          <a:xfrm>
            <a:off x="6461402" y="4489827"/>
            <a:ext cx="2528273" cy="2562286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685486E-B360-4572-896E-0316FB9AF3C0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854A14C-6C74-4194-AD1C-C9166C536A11}"/>
                  </a:ext>
                </a:extLst>
              </p:cNvPr>
              <p:cNvSpPr txBox="1"/>
              <p:nvPr/>
            </p:nvSpPr>
            <p:spPr>
              <a:xfrm>
                <a:off x="143471" y="3895464"/>
                <a:ext cx="2481513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854A14C-6C74-4194-AD1C-C9166C536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" y="3895464"/>
                <a:ext cx="2481513" cy="441339"/>
              </a:xfrm>
              <a:prstGeom prst="rect">
                <a:avLst/>
              </a:prstGeom>
              <a:blipFill>
                <a:blip r:embed="rId6"/>
                <a:stretch>
                  <a:fillRect b="-109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5E1BE4FB-678C-460F-A461-561AA84EEB8E}"/>
              </a:ext>
            </a:extLst>
          </p:cNvPr>
          <p:cNvSpPr/>
          <p:nvPr/>
        </p:nvSpPr>
        <p:spPr>
          <a:xfrm>
            <a:off x="1276215" y="4488724"/>
            <a:ext cx="216024" cy="432048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CEBA5B2-DB47-468E-A5BC-9BCD63AE0B44}"/>
                  </a:ext>
                </a:extLst>
              </p:cNvPr>
              <p:cNvSpPr txBox="1"/>
              <p:nvPr/>
            </p:nvSpPr>
            <p:spPr>
              <a:xfrm>
                <a:off x="151486" y="5030525"/>
                <a:ext cx="2481513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CEBA5B2-DB47-468E-A5BC-9BCD63AE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6" y="5030525"/>
                <a:ext cx="2481513" cy="441339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o 1">
            <a:extLst>
              <a:ext uri="{FF2B5EF4-FFF2-40B4-BE49-F238E27FC236}">
                <a16:creationId xmlns:a16="http://schemas.microsoft.com/office/drawing/2014/main" id="{3197B4AC-5BCC-4BBC-8A68-9693C2D4092B}"/>
              </a:ext>
            </a:extLst>
          </p:cNvPr>
          <p:cNvSpPr/>
          <p:nvPr/>
        </p:nvSpPr>
        <p:spPr>
          <a:xfrm rot="10800000">
            <a:off x="9792542" y="3599655"/>
            <a:ext cx="1512168" cy="3168349"/>
          </a:xfrm>
          <a:prstGeom prst="arc">
            <a:avLst>
              <a:gd name="adj1" fmla="val 1617391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6BDF23E4-EDA7-4812-80C2-C4108C0465F9}"/>
              </a:ext>
            </a:extLst>
          </p:cNvPr>
          <p:cNvCxnSpPr>
            <a:cxnSpLocks/>
          </p:cNvCxnSpPr>
          <p:nvPr/>
        </p:nvCxnSpPr>
        <p:spPr>
          <a:xfrm flipV="1">
            <a:off x="9792542" y="4920772"/>
            <a:ext cx="0" cy="283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66C1B20-74AE-4CDA-A4E3-5E400E211594}"/>
              </a:ext>
            </a:extLst>
          </p:cNvPr>
          <p:cNvCxnSpPr>
            <a:cxnSpLocks/>
          </p:cNvCxnSpPr>
          <p:nvPr/>
        </p:nvCxnSpPr>
        <p:spPr>
          <a:xfrm flipV="1">
            <a:off x="11304710" y="4895800"/>
            <a:ext cx="0" cy="2839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553FAB-EF38-7D32-089E-41E8B65D5E30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50D496D-3CC1-AFA2-CBFE-0B8BA1B0688F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07D54AF-6704-FF9B-B077-574B9C6908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F1FBC6-6A55-802D-0CD0-5C37DA261B90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B2B5BAE6-B5C4-4817-A0D4-4FA3CE6E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685" y="3347181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50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2º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Concavidade para baixo (parábola côncava):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negativo (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0), a concavidade da parábola será voltada para baixo.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01A3AEF3-2200-4DED-B875-C100368684EE}"/>
              </a:ext>
            </a:extLst>
          </p:cNvPr>
          <p:cNvSpPr/>
          <p:nvPr/>
        </p:nvSpPr>
        <p:spPr>
          <a:xfrm rot="10800000" flipV="1">
            <a:off x="10548000" y="3780000"/>
            <a:ext cx="1512168" cy="3168349"/>
          </a:xfrm>
          <a:prstGeom prst="arc">
            <a:avLst>
              <a:gd name="adj1" fmla="val 10827746"/>
              <a:gd name="adj2" fmla="val 162296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28873A88-84CC-4EBC-B332-A7087FD93B26}"/>
              </a:ext>
            </a:extLst>
          </p:cNvPr>
          <p:cNvSpPr/>
          <p:nvPr/>
        </p:nvSpPr>
        <p:spPr>
          <a:xfrm rot="10800000" flipV="1">
            <a:off x="10548000" y="3780000"/>
            <a:ext cx="1512168" cy="3168349"/>
          </a:xfrm>
          <a:prstGeom prst="arc">
            <a:avLst>
              <a:gd name="adj1" fmla="val 16207305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9CC271-0169-41D1-85A5-AACA4664F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1" r="206"/>
          <a:stretch/>
        </p:blipFill>
        <p:spPr bwMode="auto">
          <a:xfrm>
            <a:off x="6442764" y="4493363"/>
            <a:ext cx="2528274" cy="2535294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51992E-5D03-473C-BA9F-90729C3D00D4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06C46BD-A3F4-4A47-8BB1-1EB66EEE4240}"/>
                  </a:ext>
                </a:extLst>
              </p:cNvPr>
              <p:cNvSpPr txBox="1"/>
              <p:nvPr/>
            </p:nvSpPr>
            <p:spPr>
              <a:xfrm>
                <a:off x="143471" y="3895464"/>
                <a:ext cx="2656281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06C46BD-A3F4-4A47-8BB1-1EB66EEE4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" y="3895464"/>
                <a:ext cx="2656281" cy="441339"/>
              </a:xfrm>
              <a:prstGeom prst="rect">
                <a:avLst/>
              </a:prstGeom>
              <a:blipFill>
                <a:blip r:embed="rId6"/>
                <a:stretch>
                  <a:fillRect b="-109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CC8E0AD-E54B-4630-A70F-2EC932C6BBEB}"/>
              </a:ext>
            </a:extLst>
          </p:cNvPr>
          <p:cNvSpPr/>
          <p:nvPr/>
        </p:nvSpPr>
        <p:spPr>
          <a:xfrm>
            <a:off x="1367607" y="4488724"/>
            <a:ext cx="216024" cy="432048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12B714-70A9-48FF-B69B-1DD704F838A2}"/>
                  </a:ext>
                </a:extLst>
              </p:cNvPr>
              <p:cNvSpPr txBox="1"/>
              <p:nvPr/>
            </p:nvSpPr>
            <p:spPr>
              <a:xfrm>
                <a:off x="151486" y="5030525"/>
                <a:ext cx="2656281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−  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12B714-70A9-48FF-B69B-1DD704F83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6" y="5030525"/>
                <a:ext cx="2656281" cy="441339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8861ACB-978A-43BE-B116-3D6013627851}"/>
              </a:ext>
            </a:extLst>
          </p:cNvPr>
          <p:cNvCxnSpPr>
            <a:cxnSpLocks/>
          </p:cNvCxnSpPr>
          <p:nvPr/>
        </p:nvCxnSpPr>
        <p:spPr>
          <a:xfrm flipV="1">
            <a:off x="10548000" y="5364000"/>
            <a:ext cx="0" cy="2839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35DEA40F-E8AB-42FF-8FC2-8463C427FE02}"/>
              </a:ext>
            </a:extLst>
          </p:cNvPr>
          <p:cNvCxnSpPr>
            <a:cxnSpLocks/>
          </p:cNvCxnSpPr>
          <p:nvPr/>
        </p:nvCxnSpPr>
        <p:spPr>
          <a:xfrm flipV="1">
            <a:off x="12060000" y="5400000"/>
            <a:ext cx="0" cy="283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6F466AE-F83B-889C-DD5F-E9B1DF1547F0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F812E5F-9D39-7D34-54FB-6D5BDBD88A54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076B6C5-A564-2FD0-21B0-7778945CEB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2D7939-86B3-A538-6F33-E1318C5FCCA3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46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2º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Concavidade para cima (parábola convexa):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positivo (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0), a concavidade da parábola será voltada para cima.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F948247-B0FC-42EF-99AF-650740F93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685" y="3347181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2D4004A3-6FA8-47DB-8ACC-3D9C300690DB}"/>
              </a:ext>
            </a:extLst>
          </p:cNvPr>
          <p:cNvSpPr/>
          <p:nvPr/>
        </p:nvSpPr>
        <p:spPr>
          <a:xfrm rot="10800000">
            <a:off x="9936559" y="1763998"/>
            <a:ext cx="1224136" cy="3168349"/>
          </a:xfrm>
          <a:prstGeom prst="arc">
            <a:avLst>
              <a:gd name="adj1" fmla="val 11257263"/>
              <a:gd name="adj2" fmla="val 1619580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595359-24A7-47E2-B570-FD476BFB1F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4"/>
          <a:stretch/>
        </p:blipFill>
        <p:spPr bwMode="auto">
          <a:xfrm>
            <a:off x="6461402" y="4489827"/>
            <a:ext cx="2528273" cy="2562286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685486E-B360-4572-896E-0316FB9AF3C0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854A14C-6C74-4194-AD1C-C9166C536A11}"/>
                  </a:ext>
                </a:extLst>
              </p:cNvPr>
              <p:cNvSpPr txBox="1"/>
              <p:nvPr/>
            </p:nvSpPr>
            <p:spPr>
              <a:xfrm>
                <a:off x="143471" y="3895464"/>
                <a:ext cx="2481513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1854A14C-6C74-4194-AD1C-C9166C536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" y="3895464"/>
                <a:ext cx="2481513" cy="441339"/>
              </a:xfrm>
              <a:prstGeom prst="rect">
                <a:avLst/>
              </a:prstGeom>
              <a:blipFill>
                <a:blip r:embed="rId6"/>
                <a:stretch>
                  <a:fillRect b="-109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5E1BE4FB-678C-460F-A461-561AA84EEB8E}"/>
              </a:ext>
            </a:extLst>
          </p:cNvPr>
          <p:cNvSpPr/>
          <p:nvPr/>
        </p:nvSpPr>
        <p:spPr>
          <a:xfrm>
            <a:off x="1276215" y="4488724"/>
            <a:ext cx="216024" cy="432048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CEBA5B2-DB47-468E-A5BC-9BCD63AE0B44}"/>
                  </a:ext>
                </a:extLst>
              </p:cNvPr>
              <p:cNvSpPr txBox="1"/>
              <p:nvPr/>
            </p:nvSpPr>
            <p:spPr>
              <a:xfrm>
                <a:off x="151486" y="5030525"/>
                <a:ext cx="2481513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CEBA5B2-DB47-468E-A5BC-9BCD63AE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6" y="5030525"/>
                <a:ext cx="2481513" cy="441339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o 1">
            <a:extLst>
              <a:ext uri="{FF2B5EF4-FFF2-40B4-BE49-F238E27FC236}">
                <a16:creationId xmlns:a16="http://schemas.microsoft.com/office/drawing/2014/main" id="{3197B4AC-5BCC-4BBC-8A68-9693C2D4092B}"/>
              </a:ext>
            </a:extLst>
          </p:cNvPr>
          <p:cNvSpPr/>
          <p:nvPr/>
        </p:nvSpPr>
        <p:spPr>
          <a:xfrm rot="10800000">
            <a:off x="9936557" y="1763998"/>
            <a:ext cx="1224135" cy="3168349"/>
          </a:xfrm>
          <a:prstGeom prst="arc">
            <a:avLst>
              <a:gd name="adj1" fmla="val 16173913"/>
              <a:gd name="adj2" fmla="val 2117059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DCCBDC-F554-87EE-FC61-73B8B3CF09FB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D77FEF4-4655-D10C-3E2B-97FE830D6FB0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410B9E3-C0CF-6E35-C69C-D1CC26BBDA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6B24843-BE7C-6979-8CF9-E77FB6C8F054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B2B5BAE6-B5C4-4817-A0D4-4FA3CE6E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685" y="3347181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50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2º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Concavidade para baixo (parábola côncava):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negativo (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0), a concavidade da parábola será voltada para baixo.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01A3AEF3-2200-4DED-B875-C100368684EE}"/>
              </a:ext>
            </a:extLst>
          </p:cNvPr>
          <p:cNvSpPr/>
          <p:nvPr/>
        </p:nvSpPr>
        <p:spPr>
          <a:xfrm rot="10800000" flipV="1">
            <a:off x="10548000" y="5292000"/>
            <a:ext cx="1454452" cy="3168349"/>
          </a:xfrm>
          <a:prstGeom prst="arc">
            <a:avLst>
              <a:gd name="adj1" fmla="val 11199400"/>
              <a:gd name="adj2" fmla="val 1613118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28873A88-84CC-4EBC-B332-A7087FD93B26}"/>
              </a:ext>
            </a:extLst>
          </p:cNvPr>
          <p:cNvSpPr/>
          <p:nvPr/>
        </p:nvSpPr>
        <p:spPr>
          <a:xfrm rot="10800000" flipV="1">
            <a:off x="10656638" y="5292000"/>
            <a:ext cx="1403529" cy="3168349"/>
          </a:xfrm>
          <a:prstGeom prst="arc">
            <a:avLst>
              <a:gd name="adj1" fmla="val 16309236"/>
              <a:gd name="adj2" fmla="val 2126392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9CC271-0169-41D1-85A5-AACA4664F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1" r="206"/>
          <a:stretch/>
        </p:blipFill>
        <p:spPr bwMode="auto">
          <a:xfrm>
            <a:off x="6442764" y="4493363"/>
            <a:ext cx="2528274" cy="2535294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51992E-5D03-473C-BA9F-90729C3D00D4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06C46BD-A3F4-4A47-8BB1-1EB66EEE4240}"/>
                  </a:ext>
                </a:extLst>
              </p:cNvPr>
              <p:cNvSpPr txBox="1"/>
              <p:nvPr/>
            </p:nvSpPr>
            <p:spPr>
              <a:xfrm>
                <a:off x="143471" y="3895464"/>
                <a:ext cx="2656281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06C46BD-A3F4-4A47-8BB1-1EB66EEE4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" y="3895464"/>
                <a:ext cx="2656281" cy="441339"/>
              </a:xfrm>
              <a:prstGeom prst="rect">
                <a:avLst/>
              </a:prstGeom>
              <a:blipFill>
                <a:blip r:embed="rId6"/>
                <a:stretch>
                  <a:fillRect b="-109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CC8E0AD-E54B-4630-A70F-2EC932C6BBEB}"/>
              </a:ext>
            </a:extLst>
          </p:cNvPr>
          <p:cNvSpPr/>
          <p:nvPr/>
        </p:nvSpPr>
        <p:spPr>
          <a:xfrm>
            <a:off x="1367607" y="4488724"/>
            <a:ext cx="216024" cy="432048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12B714-70A9-48FF-B69B-1DD704F838A2}"/>
                  </a:ext>
                </a:extLst>
              </p:cNvPr>
              <p:cNvSpPr txBox="1"/>
              <p:nvPr/>
            </p:nvSpPr>
            <p:spPr>
              <a:xfrm>
                <a:off x="151486" y="5030525"/>
                <a:ext cx="2656281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−  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12B714-70A9-48FF-B69B-1DD704F83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6" y="5030525"/>
                <a:ext cx="2656281" cy="441339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C18DE7B4-BCB9-153C-9D40-6B0CF824E3A0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4C5F487-56AE-685A-B4B9-9540CE2EA76B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00B1E16C-DD3B-E673-054A-835BC84C42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5EF02B2-3AC9-58DB-4627-2047CA174B34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50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2º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Raízes da função do segundo grau: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raízes da função do segundo grau são os valores assumidos por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quanto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Assim, para encontrá-las, basta substituir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zero na função, e resolver a equação resultante.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função do segundo grau pode ter até duas raízes reais distintas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calculadas através da fórmula de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Bháskara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4B367B-96F7-4249-BC0C-B94391A9C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2"/>
          <a:stretch/>
        </p:blipFill>
        <p:spPr>
          <a:xfrm>
            <a:off x="6480175" y="5494936"/>
            <a:ext cx="2501830" cy="1557175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56A676-F561-4A8F-9D42-7F32FCF5ECC1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DC64EF8-7338-42DB-BF72-C683ED31B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685" y="3347181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4485D41-4AFB-B314-448F-D1AA63DD3237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138966F-F1AD-9228-A6B5-1B3F76EC4FC8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38D771E-D18E-AC05-645B-553E20C2D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63F5679-6F1F-865A-F17D-48ACE07C73F7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" y="1558679"/>
            <a:ext cx="1279877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Pontos de Máximo e Mínimo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são pontos de máximo e de mínimo?</a:t>
            </a:r>
          </a:p>
          <a:p>
            <a:pPr marL="0" indent="0" algn="just">
              <a:buNone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Dependendo do coeficiente de uma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do segundo grau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eles correspondem, respectivamente, a seus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mais alto e mais baixo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Os pontos de máximo e de mínimo são definidos e discutidos apenas para funções do segundo grau, uma vez que eles podem existir em qualquer curva.</a:t>
            </a:r>
            <a:endParaRPr lang="pt-BR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Vamos relembrar!!!</a:t>
            </a:r>
            <a:endParaRPr lang="pt-BR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do segundo grau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aquela que pode ser escrita na forma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= </a:t>
            </a:r>
            <a:r>
              <a:rPr lang="pt-BR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x² + </a:t>
            </a:r>
            <a:r>
              <a:rPr lang="pt-BR" sz="21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gráfico desse tipo de função é a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parábola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pode ter sua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concavidade voltada para baixo ou para cima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Além disso, nessa figura, existe um ponto chamado vértice, representado pela letra V, que pode ser o ponto de máximo ou o ponto de mínimo da função.</a:t>
            </a: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A740B9-4626-30AF-E899-66F66EA7B38D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DF13070-AACF-6F78-F005-0E8160951480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8DF9D09-E757-EBE8-033B-150C57416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FB66558-DB21-037E-C424-4114BE0BADD3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54F9A43-4481-9120-244A-8545FD3B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967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0"/>
    </mc:Choice>
    <mc:Fallback xmlns="">
      <p:transition advTm="60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0B9C-B33F-C116-A42B-1598080A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1405C25-00AD-DF80-ED65-E8035B92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" y="1558679"/>
            <a:ext cx="1279877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Pausa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37DB29-B197-F43A-CBFB-BD4B3C770B04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951CE77-0E53-9C32-9EEE-4FAFAAE00E36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87972DC-EDFA-CC11-E0B1-175468DD7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1C40006-BB75-5D0E-BEF8-6E0E2783CAC6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79978B9-AFCE-F8C0-6ABC-05EF080A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985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/>
    </mc:Choice>
    <mc:Fallback xmlns="">
      <p:transition advTm="6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671" y="1558679"/>
            <a:ext cx="907100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Pontos de Máximo e Mínimo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DE0C469-43F7-4592-8FEF-B1FC8433E9EE}"/>
              </a:ext>
            </a:extLst>
          </p:cNvPr>
          <p:cNvSpPr txBox="1">
            <a:spLocks/>
          </p:cNvSpPr>
          <p:nvPr/>
        </p:nvSpPr>
        <p:spPr>
          <a:xfrm>
            <a:off x="80787" y="1558679"/>
            <a:ext cx="8818323" cy="5640633"/>
          </a:xfrm>
          <a:prstGeom prst="rect">
            <a:avLst/>
          </a:prstGeom>
        </p:spPr>
        <p:txBody>
          <a:bodyPr vert="horz" lIns="95991" tIns="47995" rIns="95991" bIns="4799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Ponto de máximo:</a:t>
            </a:r>
          </a:p>
          <a:p>
            <a:pPr marL="0" indent="0" algn="just">
              <a:buNone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função do segundo grau com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0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possui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máximo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Em outras palavras, o ponto de máximo somente é possível em funções com a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concavidade voltada para baixo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mostra a imagem ao lado, o ponto de máximo V é o ponto mais alto das funções do segundo grau com a &lt; 0.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1C78912-8D21-4406-A1B7-4F4287D84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97" y="2780914"/>
            <a:ext cx="3762401" cy="42203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9421E1-D4EB-1018-AD84-8322DCA02D39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E1888F8-FAAD-B05F-0493-B549B7124529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5B59C103-D16D-5CB2-F1C5-9EE877BFB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AD83D0-2AAA-30F1-60FA-8353B4D5CD05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0718D7-CC97-07A2-71B8-5FB754D9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967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0"/>
    </mc:Choice>
    <mc:Fallback xmlns="">
      <p:transition advTm="60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D437D-2773-E5BF-F560-0AE81500F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5D13B58-6548-6709-22BB-332061D4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" y="1558679"/>
            <a:ext cx="1279877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Pausa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C2A1CE4-0032-BBC9-095A-393F86A6D855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ADDBD17-26BF-57DA-611E-05FADF46FD05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FC1D6AD1-569F-0A24-55E5-D4C84408C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52C938-E2B3-9981-C5EC-E816A2A67018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CC0C40E-31BF-332A-9241-832C154A1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985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/>
    </mc:Choice>
    <mc:Fallback xmlns="">
      <p:transition advTm="6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671" y="1558679"/>
            <a:ext cx="907100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Pontos de Máximo e Mínimo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EC01F9-FE5F-48DE-8487-586A37440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97" y="2780914"/>
            <a:ext cx="3762401" cy="42203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DE0C469-43F7-4592-8FEF-B1FC8433E9EE}"/>
              </a:ext>
            </a:extLst>
          </p:cNvPr>
          <p:cNvSpPr txBox="1">
            <a:spLocks/>
          </p:cNvSpPr>
          <p:nvPr/>
        </p:nvSpPr>
        <p:spPr>
          <a:xfrm>
            <a:off x="80787" y="1558679"/>
            <a:ext cx="8835510" cy="5640633"/>
          </a:xfrm>
          <a:prstGeom prst="rect">
            <a:avLst/>
          </a:prstGeom>
        </p:spPr>
        <p:txBody>
          <a:bodyPr vert="horz" lIns="95991" tIns="47995" rIns="95991" bIns="4799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Ponto de máximo: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gráfico dessa função é crescente até chegar ao ponto de máximo, depois disso, o gráfico torna-se decrescente.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ponto mais alto dessa função é seu ponto de máximo.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existe nenhum ponto com coordenada y superior a V = (3, 6);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ponto de máximo sempre coincide com o vértice da função com concavidade voltada para baixo.</a:t>
            </a: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00AEB1-8526-DC6B-003C-F74B8C83FA57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8826488-A717-AA31-DE08-69B3D120C1FA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E108C65-C78E-339D-66B1-73C817C04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ABCDC6A-CB3A-A634-9CFC-CC6B8371B013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3308C79-D928-AC05-50BC-02DC0C58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967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0"/>
    </mc:Choice>
    <mc:Fallback xmlns="">
      <p:transition advTm="6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75CDBED7-9C07-4447-B835-B066BCDEE6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55440"/>
                <a:ext cx="12960350" cy="537321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pt-BR" sz="3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Relembrando as principais Funções</a:t>
                </a:r>
                <a:endParaRPr lang="pt-BR" sz="1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pt-BR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pt-BR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   1.</a:t>
                </a:r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p>
                    </m:sSup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       Função do 1º grau</a:t>
                </a:r>
              </a:p>
              <a:p>
                <a:pPr marL="0" indent="0" algn="just">
                  <a:buNone/>
                </a:pPr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		       </a:t>
                </a:r>
                <a:r>
                  <a:rPr lang="pt-BR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(Função polinomial de grau 1)</a:t>
                </a:r>
              </a:p>
              <a:p>
                <a:pPr marL="0" indent="0" algn="just">
                  <a:buNone/>
                </a:pPr>
                <a:endParaRPr lang="pt-BR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pt-BR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   2.</a:t>
                </a:r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       Função do 2º grau</a:t>
                </a:r>
              </a:p>
              <a:p>
                <a:pPr marL="0" indent="0" algn="just">
                  <a:buNone/>
                </a:pPr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		       </a:t>
                </a:r>
                <a:r>
                  <a:rPr lang="pt-BR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(Função polinomial de grau 2)</a:t>
                </a:r>
              </a:p>
              <a:p>
                <a:pPr marL="0" indent="0" algn="just">
                  <a:buNone/>
                </a:pPr>
                <a:endParaRPr lang="pt-BR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pt-BR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   3.</a:t>
                </a:r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BR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       Função Exponencial</a:t>
                </a:r>
              </a:p>
              <a:p>
                <a:pPr marL="0" indent="0" algn="just">
                  <a:buNone/>
                </a:pPr>
                <a:endParaRPr lang="pt-B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75CDBED7-9C07-4447-B835-B066BCDEE6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55440"/>
                <a:ext cx="12960350" cy="5373216"/>
              </a:xfrm>
              <a:blipFill>
                <a:blip r:embed="rId3"/>
                <a:stretch>
                  <a:fillRect t="-19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26D0D261-FF4B-41BE-B9E5-4BFFD642853D}"/>
              </a:ext>
            </a:extLst>
          </p:cNvPr>
          <p:cNvSpPr/>
          <p:nvPr/>
        </p:nvSpPr>
        <p:spPr>
          <a:xfrm>
            <a:off x="8208367" y="2618656"/>
            <a:ext cx="4320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017838F-9C37-4075-A5D8-D1E0908F9627}"/>
              </a:ext>
            </a:extLst>
          </p:cNvPr>
          <p:cNvSpPr/>
          <p:nvPr/>
        </p:nvSpPr>
        <p:spPr>
          <a:xfrm>
            <a:off x="8208367" y="3716656"/>
            <a:ext cx="4320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EFA5B2C-2AF6-4C7F-8B93-DBCC33FD2586}"/>
              </a:ext>
            </a:extLst>
          </p:cNvPr>
          <p:cNvSpPr/>
          <p:nvPr/>
        </p:nvSpPr>
        <p:spPr>
          <a:xfrm>
            <a:off x="8208367" y="4850656"/>
            <a:ext cx="4320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C6C94B3-6FAC-44BC-BEE1-DBF72982E26E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F3AB2B-A928-3D01-1489-B911D36959A1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0A739B2-C943-3EB9-010C-86181EBE298D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8049F37-5E2E-EA52-CEF3-43E0724D2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1B8388F-557E-AB09-6030-16A1CE69E4BD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CF71D-2DA7-982F-7B9B-4E7FD709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38C479C-27EE-89D2-78C0-5ED59E04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" y="1558679"/>
            <a:ext cx="1279877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Pausa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9FE33A-E3D3-3A9C-2554-110228BFC129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AEABFD8-A3AF-0D6A-9136-75EDD5F010F6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05EC8565-A2BF-5BF9-11D0-EB8065FAD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2439F3-63B7-9624-CA6E-4ABA0100BDD1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BCC37FB-10E2-C166-BB73-AA76DAAD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985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/>
    </mc:Choice>
    <mc:Fallback xmlns="">
      <p:transition advTm="6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671" y="1558679"/>
            <a:ext cx="907100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Pontos de Máximo e Mínimo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DE0C469-43F7-4592-8FEF-B1FC8433E9EE}"/>
              </a:ext>
            </a:extLst>
          </p:cNvPr>
          <p:cNvSpPr txBox="1">
            <a:spLocks/>
          </p:cNvSpPr>
          <p:nvPr/>
        </p:nvSpPr>
        <p:spPr>
          <a:xfrm>
            <a:off x="80787" y="1558679"/>
            <a:ext cx="8835510" cy="5640633"/>
          </a:xfrm>
          <a:prstGeom prst="rect">
            <a:avLst/>
          </a:prstGeom>
        </p:spPr>
        <p:txBody>
          <a:bodyPr vert="horz" lIns="95991" tIns="47995" rIns="95991" bIns="4799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Ponto de mínimo:</a:t>
            </a:r>
          </a:p>
          <a:p>
            <a:pPr marL="0" indent="0" algn="just">
              <a:buNone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função do segundo grau com o coeficiente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0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possui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mínimo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Em outras palavras, o ponto de mínimo somente é possível em funções com </a:t>
            </a:r>
            <a:r>
              <a:rPr lang="pt-BR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concavidade voltada para cima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na figura ao lado que V é o ponto mais baixo da parábola: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432689D-105E-4751-B58A-D7751DF2D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97" y="2794305"/>
            <a:ext cx="3762401" cy="42069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9444DD-0285-B4A9-0A12-470F77906AF8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CAAE5D4-BA87-6689-9684-70D536747866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F12020BD-C829-3E9A-CEC4-02123159B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EC4914B-8C92-C4BB-D732-36EA4827A865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84D4AAD-6909-3336-2C55-087F806B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967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0"/>
    </mc:Choice>
    <mc:Fallback xmlns="">
      <p:transition advTm="60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446A7-6462-7E7F-EB46-0B32CCA41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D641254-4C49-4EC0-A9D8-87973D8C2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" y="1558679"/>
            <a:ext cx="1279877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Pausa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09BBF67-9294-D1F7-EBBA-5C3325B4A769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B15D54-F66D-09D3-EF3B-74C801C6DF72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4A90C2E-1D25-8C60-CAD4-C7F44D4F5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C080C1-1804-EA93-508B-11FF291636B9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67B708E-DCA3-B874-CAFC-79AF33F7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985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/>
    </mc:Choice>
    <mc:Fallback xmlns="">
      <p:transition advTm="6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671" y="1558679"/>
            <a:ext cx="907100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Pontos de Máximo e Mínimo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DE0C469-43F7-4592-8FEF-B1FC8433E9EE}"/>
              </a:ext>
            </a:extLst>
          </p:cNvPr>
          <p:cNvSpPr txBox="1">
            <a:spLocks/>
          </p:cNvSpPr>
          <p:nvPr/>
        </p:nvSpPr>
        <p:spPr>
          <a:xfrm>
            <a:off x="80787" y="1554991"/>
            <a:ext cx="8835510" cy="5640633"/>
          </a:xfrm>
          <a:prstGeom prst="rect">
            <a:avLst/>
          </a:prstGeom>
        </p:spPr>
        <p:txBody>
          <a:bodyPr vert="horz" lIns="95991" tIns="47995" rIns="95991" bIns="4799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Ponto de mínimo: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gráfico dessa função é decrescente até chegar ao ponto de mínimo, depois disso, segue crescente.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pt-BR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ponto de mínimo V é o ponto mais baixo dessa função, ou seja, não existe outro ponto com coordenada y inferior a – 1.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pt-BR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ponto de mínimo sempre coincide com o vértice da função com concavidade voltada para cima.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98B5FF6-FC2B-4ACF-AC1D-42355B2A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97" y="2794305"/>
            <a:ext cx="3762401" cy="42069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841D7B-562A-B615-C75A-C34ED94A54E9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A7E2529-AAE7-60B7-2628-ACBAC4F1C322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ADCCC4E-1349-2C04-E203-25071ABDE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6AC97CC-F8D3-8549-0943-A38ACD9E2766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083B9E2-4BF5-7BF6-AADE-E0C47578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967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0"/>
    </mc:Choice>
    <mc:Fallback xmlns="">
      <p:transition advTm="60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B286-70F3-7753-2214-12AED7FA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4907CCB-C449-FC20-8A9E-5A45A00F8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" y="1558679"/>
            <a:ext cx="1279877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Pausa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96A87F-4278-9048-2988-15FD0346A3FC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61CB7C4-CABE-D048-4D17-178339EA1A09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3CC1A105-7ECA-B491-E2A1-F73192396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2BB0353-4FF7-3BD7-280A-697478025585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905FC15-DDA5-DAD4-E95A-CCAED190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985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/>
    </mc:Choice>
    <mc:Fallback xmlns="">
      <p:transition advTm="6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75CDBED7-9C07-4447-B835-B066BCDEE6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86" y="1558679"/>
                <a:ext cx="12798778" cy="564063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pt-BR" sz="3779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Pontos de Máximo e Mínimo</a:t>
                </a:r>
                <a:endParaRPr lang="pt-BR" sz="105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pt-BR" sz="21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Vértice da função do 2º grau</a:t>
                </a:r>
              </a:p>
              <a:p>
                <a:pPr marL="0" indent="0" algn="just">
                  <a:buNone/>
                </a:pP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Sabendo que a lei de formação da função do segundo grau tem a forma </a:t>
                </a:r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f(x) = </a:t>
                </a:r>
                <a:r>
                  <a:rPr lang="pt-BR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x² + </a:t>
                </a:r>
                <a:r>
                  <a:rPr lang="pt-BR" sz="2100" b="1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21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21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é possível utilizar relações entre os coeficientes </a:t>
                </a:r>
                <a:r>
                  <a:rPr lang="pt-BR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21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BR" sz="21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 encontrar as coordenadas do vértice da função. As coordenadas do vértice serão justamente as coordenadas do seu ponto de máximo ou de mínimo, representadas por:</a:t>
                </a:r>
              </a:p>
              <a:p>
                <a:pPr marL="0" indent="0" algn="just">
                  <a:buNone/>
                </a:pPr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Coordenada </a:t>
                </a:r>
                <a:r>
                  <a:rPr lang="pt-BR" sz="2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vértice de uma função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BR" sz="2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pt-BR" sz="2100" b="1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pt-BR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Coordenada </a:t>
                </a:r>
                <a:r>
                  <a:rPr lang="pt-BR" sz="2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vértice de uma função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pt-BR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BR" sz="2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pt-BR" sz="2100" b="1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−∆</m:t>
                        </m:r>
                      </m:num>
                      <m:den>
                        <m: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pt-BR" sz="168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Portanto, as coordenadas do vértice V serão: </a:t>
                </a:r>
                <a:r>
                  <a:rPr lang="pt-BR" sz="21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⇨</a:t>
                </a:r>
                <a:r>
                  <a:rPr lang="pt-BR" sz="2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pt-BR" sz="2100" b="1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pt-BR" sz="2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pt-BR" sz="21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pt-BR" sz="21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pt-BR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75CDBED7-9C07-4447-B835-B066BCDEE6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86" y="1558679"/>
                <a:ext cx="12798778" cy="5640633"/>
              </a:xfrm>
              <a:blipFill>
                <a:blip r:embed="rId3"/>
                <a:stretch>
                  <a:fillRect l="-619" t="-1946" r="-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90C0DBD-3E5C-466D-8817-EE0B48A1F392}"/>
                  </a:ext>
                </a:extLst>
              </p:cNvPr>
              <p:cNvSpPr txBox="1"/>
              <p:nvPr/>
            </p:nvSpPr>
            <p:spPr>
              <a:xfrm>
                <a:off x="7486054" y="4831680"/>
                <a:ext cx="1564240" cy="3508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</m:t>
                      </m:r>
                      <m:sSup>
                        <m:sSupPr>
                          <m:ctrlPr>
                            <a:rPr lang="pt-BR" sz="168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8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8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−4.</m:t>
                      </m:r>
                      <m:r>
                        <a:rPr lang="pt-BR" sz="16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16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16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 sz="168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90C0DBD-3E5C-466D-8817-EE0B48A1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054" y="4831680"/>
                <a:ext cx="1564240" cy="350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678B33A-E49D-4EDA-AA0B-9259D5BEF8EC}"/>
              </a:ext>
            </a:extLst>
          </p:cNvPr>
          <p:cNvCxnSpPr>
            <a:cxnSpLocks/>
          </p:cNvCxnSpPr>
          <p:nvPr/>
        </p:nvCxnSpPr>
        <p:spPr>
          <a:xfrm>
            <a:off x="7009316" y="5009381"/>
            <a:ext cx="377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4D6586-66CA-FA61-0E5E-65685261C1A2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78C692C-2844-ECEF-33A7-2D161F50A131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BEA5EBF-245C-DD36-48F8-4BBF2CCA1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43752C-FD00-DFFF-8D4D-3A36D1DE48C1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A03DFEF-62D6-2261-06DA-13D77D47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967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0"/>
    </mc:Choice>
    <mc:Fallback xmlns="">
      <p:transition advTm="60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1BB3-ADA1-8FA4-36C9-C965B1F1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4AD65576-6FE2-B660-3EAB-9CEAC1DF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" y="1558679"/>
            <a:ext cx="12798778" cy="5640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77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Pausa</a:t>
            </a:r>
            <a:endParaRPr lang="pt-BR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F8D7CC-FC68-29BC-0290-A6901D8660E3}"/>
              </a:ext>
            </a:extLst>
          </p:cNvPr>
          <p:cNvSpPr txBox="1"/>
          <p:nvPr/>
        </p:nvSpPr>
        <p:spPr>
          <a:xfrm>
            <a:off x="1339937" y="349212"/>
            <a:ext cx="11539627" cy="964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669" b="1" spc="1575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619" b="1" spc="1575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D3F74FD-7545-7DC6-5B8A-6547338B856C}"/>
              </a:ext>
            </a:extLst>
          </p:cNvPr>
          <p:cNvCxnSpPr>
            <a:cxnSpLocks/>
          </p:cNvCxnSpPr>
          <p:nvPr/>
        </p:nvCxnSpPr>
        <p:spPr>
          <a:xfrm>
            <a:off x="1339937" y="122437"/>
            <a:ext cx="0" cy="128505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476F180D-5825-E6AF-7BE7-C0D519236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0" y="228481"/>
            <a:ext cx="1054137" cy="11103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6AEAC02-6F7C-131B-9D2B-0A68E4271C3A}"/>
              </a:ext>
            </a:extLst>
          </p:cNvPr>
          <p:cNvSpPr txBox="1"/>
          <p:nvPr/>
        </p:nvSpPr>
        <p:spPr>
          <a:xfrm>
            <a:off x="10562133" y="878354"/>
            <a:ext cx="2317431" cy="544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1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sz="2381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39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sz="238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8555895-587B-0818-B664-CABEF979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985"/>
          <a:stretch/>
        </p:blipFill>
        <p:spPr bwMode="auto">
          <a:xfrm>
            <a:off x="11864263" y="424803"/>
            <a:ext cx="910570" cy="3309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/>
    </mc:Choice>
    <mc:Fallback xmlns="">
      <p:transition advTm="6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46463"/>
            <a:ext cx="12960350" cy="10858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000" b="1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</a:rPr>
              <a:t>Exercícios Propostos</a:t>
            </a:r>
            <a:endParaRPr lang="pt-BR" sz="1600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56A676-F561-4A8F-9D42-7F32FCF5ECC1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4" name="AutoShape 4" descr="https://arquivos.respondeai.com.br/seo-mirror/list-exercise/2023/134de9e8-ae46-41e3-bd75-88bb52e2005e.webp">
            <a:extLst>
              <a:ext uri="{FF2B5EF4-FFF2-40B4-BE49-F238E27FC236}">
                <a16:creationId xmlns:a16="http://schemas.microsoft.com/office/drawing/2014/main" id="{47F8529B-285F-4276-A3B3-8C043AF04F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7767" y="3446463"/>
            <a:ext cx="3824808" cy="38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12A5CC-4895-D112-4F10-AD9A0353CF55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D5AA924-820F-6392-73C9-E8D3C678C5BB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A101D9-51F1-9115-C7C3-F1110E4EF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3B2974-4499-B488-4E34-BD3E609A5428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12294C-3DFC-48F6-915E-758FE0AB70D9}"/>
              </a:ext>
            </a:extLst>
          </p:cNvPr>
          <p:cNvSpPr txBox="1"/>
          <p:nvPr/>
        </p:nvSpPr>
        <p:spPr>
          <a:xfrm>
            <a:off x="1908176" y="17274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Obrigado!</a:t>
            </a:r>
            <a:endParaRPr lang="pt-BR" sz="4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113F84E-40D9-4383-96A4-2FDDDA60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1" y="3542148"/>
            <a:ext cx="12996387" cy="32258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5FDF71B-8B55-49E8-B4B4-45A3A7010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01" y="5465033"/>
            <a:ext cx="4837423" cy="17342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D162C19-1408-4249-9226-259E80EEB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720" y="5039983"/>
            <a:ext cx="1917771" cy="1917771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1F3DE170-7A01-4D25-B93A-B54EB0ACDA15}"/>
              </a:ext>
            </a:extLst>
          </p:cNvPr>
          <p:cNvSpPr/>
          <p:nvPr/>
        </p:nvSpPr>
        <p:spPr>
          <a:xfrm>
            <a:off x="8655106" y="5363194"/>
            <a:ext cx="1917770" cy="844181"/>
          </a:xfrm>
          <a:prstGeom prst="wedgeEllipseCallout">
            <a:avLst>
              <a:gd name="adj1" fmla="val 68709"/>
              <a:gd name="adj2" fmla="val -20388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321434-8ED1-47CD-A578-2EC83BB5D28A}"/>
              </a:ext>
            </a:extLst>
          </p:cNvPr>
          <p:cNvSpPr txBox="1"/>
          <p:nvPr/>
        </p:nvSpPr>
        <p:spPr>
          <a:xfrm>
            <a:off x="431503" y="3815681"/>
            <a:ext cx="1202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Faça o teu melhor na condição que você tem, enquanto você não tem condições melhores para fazer melhor ainda.</a:t>
            </a:r>
          </a:p>
          <a:p>
            <a:r>
              <a:rPr lang="pt-BR" sz="1800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				                                      Mario Sergio </a:t>
            </a:r>
            <a:r>
              <a:rPr lang="pt-BR" sz="1800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Cortella</a:t>
            </a:r>
            <a:endParaRPr lang="pt-BR" sz="1800" i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DCC42C5-4D9E-43CA-B706-DFE84DA786C6}"/>
              </a:ext>
            </a:extLst>
          </p:cNvPr>
          <p:cNvSpPr txBox="1"/>
          <p:nvPr/>
        </p:nvSpPr>
        <p:spPr>
          <a:xfrm>
            <a:off x="8511090" y="5631311"/>
            <a:ext cx="221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Até a próxima aula!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DF46EB0-4F47-42F5-8291-255E8DD166B3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C67EF5-46A4-008F-4C57-3DC646D56E50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611B03B-291A-912F-3912-57019FB72773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E0CCD9F-00E7-A7BB-39D6-ECEF78CE00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94A7A05-9645-4E04-3A1A-14CCCFA4AC83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47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Relembrando as principais Funções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1.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Função do 1º grau</a:t>
            </a:r>
          </a:p>
          <a:p>
            <a:pPr marL="0" indent="0" algn="just">
              <a:buNone/>
            </a:pPr>
            <a:r>
              <a:rPr lang="pt-B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(Função polinomial de grau 1)</a:t>
            </a:r>
          </a:p>
          <a:p>
            <a:pPr marL="0" indent="0" algn="just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2.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Função do 2º grau</a:t>
            </a:r>
          </a:p>
          <a:p>
            <a:pPr marL="0" indent="0" algn="just">
              <a:buNone/>
            </a:pPr>
            <a:r>
              <a:rPr lang="pt-B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(Função polinomial de grau 2)</a:t>
            </a:r>
          </a:p>
          <a:p>
            <a:pPr marL="0" indent="0" algn="just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3.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Função Exponencial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D0D261-FF4B-41BE-B9E5-4BFFD642853D}"/>
              </a:ext>
            </a:extLst>
          </p:cNvPr>
          <p:cNvSpPr/>
          <p:nvPr/>
        </p:nvSpPr>
        <p:spPr>
          <a:xfrm>
            <a:off x="9792983" y="2723691"/>
            <a:ext cx="4320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017838F-9C37-4075-A5D8-D1E0908F9627}"/>
              </a:ext>
            </a:extLst>
          </p:cNvPr>
          <p:cNvSpPr/>
          <p:nvPr/>
        </p:nvSpPr>
        <p:spPr>
          <a:xfrm>
            <a:off x="9792983" y="4095000"/>
            <a:ext cx="4320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EFA5B2C-2AF6-4C7F-8B93-DBCC33FD2586}"/>
              </a:ext>
            </a:extLst>
          </p:cNvPr>
          <p:cNvSpPr/>
          <p:nvPr/>
        </p:nvSpPr>
        <p:spPr>
          <a:xfrm>
            <a:off x="9792543" y="5543872"/>
            <a:ext cx="4320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9B46D0-1F62-49D0-BEF6-75A7FE3A8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6" r="34549" b="62161"/>
          <a:stretch/>
        </p:blipFill>
        <p:spPr>
          <a:xfrm>
            <a:off x="10404391" y="5063604"/>
            <a:ext cx="2088232" cy="13443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D954E56-F108-4967-ACFE-5C6419CCD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r="69241" b="62161"/>
          <a:stretch/>
        </p:blipFill>
        <p:spPr>
          <a:xfrm>
            <a:off x="10368607" y="3623444"/>
            <a:ext cx="2016224" cy="134436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1009AD6-C191-4EA1-9C85-ED10B8343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50943" r="35029" b="15230"/>
          <a:stretch/>
        </p:blipFill>
        <p:spPr>
          <a:xfrm>
            <a:off x="10386391" y="2284977"/>
            <a:ext cx="2016224" cy="120182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D30577-1A92-4977-AADA-D76A996D4BDA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3C4B2B-4E1E-E88A-3AB8-B85393F3DE33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28CB51A-49A7-9166-EC45-37F4D2A5FA82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EA198CB-73D1-26C3-2395-4D80B0E93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79AB0E0-1AAF-3A55-FDC9-74ADF8B6308A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695" y="1655440"/>
            <a:ext cx="8640960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Relembrando as principais Funções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38234C-C12B-4C6C-980E-118D0F9EC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2" y="2591544"/>
            <a:ext cx="9415046" cy="428804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DED45D7-1052-45C8-9DF8-6C122B72E097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0C1B30-2D07-9436-CB2F-562913B08F4A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265262B-005F-8880-75C5-15C2C58686E2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344DA201-18BD-8101-A67B-7F154E9B3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23E4D23-C85B-13DA-073F-20D392D46C0E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D88FE1D-A351-4F58-9BD7-0A9644B1125C}"/>
              </a:ext>
            </a:extLst>
          </p:cNvPr>
          <p:cNvSpPr/>
          <p:nvPr/>
        </p:nvSpPr>
        <p:spPr>
          <a:xfrm>
            <a:off x="119137" y="2844000"/>
            <a:ext cx="1320477" cy="396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47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1º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Definição: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função do primeiro grau é aquela cuja lei de formação pode ser escrita na seguinte forma:</a:t>
            </a:r>
          </a:p>
          <a:p>
            <a:pPr marL="0" indent="0" algn="just">
              <a:buNone/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 = </a:t>
            </a:r>
            <a:r>
              <a:rPr lang="pt-B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Onde,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pertencem ao conjunto dos números reais, 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diferente de zero.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Gráfico de uma função do primeiro grau: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gráfico de uma função do primeiro grau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será uma reta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pode ser crescente ou decrescente, de acordo com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4E04A1-D0CC-4DBD-8BCA-4901A0E53509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216B81-E7D6-82E0-0232-5C57F676DD7D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88F2127-659E-6BF9-2631-3DA42472F784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E6C87D09-B03E-39C6-5BC7-E28D3E84F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6F89E4-2A60-41C9-6090-5B6AD75724F2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45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1º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Função crescente: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que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positivo (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 função será crescente, apresentando no gráfico uma reta mais alta à direita.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9615877-7318-4FF7-82A3-852F82A62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 bwMode="auto">
          <a:xfrm>
            <a:off x="6461193" y="4485976"/>
            <a:ext cx="2528274" cy="2570064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D5867D-369D-48E3-931C-D8E567D9E862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C7AA337-D83B-474B-A7BD-75E90DAA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685" y="3351108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5452BE4-7814-4AE6-ACBA-F3F42763721F}"/>
                  </a:ext>
                </a:extLst>
              </p:cNvPr>
              <p:cNvSpPr txBox="1"/>
              <p:nvPr/>
            </p:nvSpPr>
            <p:spPr>
              <a:xfrm>
                <a:off x="143471" y="3895464"/>
                <a:ext cx="1682832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5452BE4-7814-4AE6-ACBA-F3F427637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" y="3895464"/>
                <a:ext cx="1682832" cy="441339"/>
              </a:xfrm>
              <a:prstGeom prst="rect">
                <a:avLst/>
              </a:prstGeom>
              <a:blipFill>
                <a:blip r:embed="rId6"/>
                <a:stretch>
                  <a:fillRect b="-109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90FA043-2AD8-41AE-A028-185DE614BDD5}"/>
              </a:ext>
            </a:extLst>
          </p:cNvPr>
          <p:cNvSpPr/>
          <p:nvPr/>
        </p:nvSpPr>
        <p:spPr>
          <a:xfrm>
            <a:off x="876875" y="4485976"/>
            <a:ext cx="216024" cy="432048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F8410A9-ECC1-438E-8D2A-C3F243C92E5A}"/>
                  </a:ext>
                </a:extLst>
              </p:cNvPr>
              <p:cNvSpPr txBox="1"/>
              <p:nvPr/>
            </p:nvSpPr>
            <p:spPr>
              <a:xfrm>
                <a:off x="151486" y="5030525"/>
                <a:ext cx="1674817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F8410A9-ECC1-438E-8D2A-C3F243C9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6" y="5030525"/>
                <a:ext cx="1674817" cy="441339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12FB171-F7B1-4EFE-8D75-A1E340BC5DA8}"/>
              </a:ext>
            </a:extLst>
          </p:cNvPr>
          <p:cNvCxnSpPr>
            <a:cxnSpLocks/>
          </p:cNvCxnSpPr>
          <p:nvPr/>
        </p:nvCxnSpPr>
        <p:spPr>
          <a:xfrm flipV="1">
            <a:off x="10368607" y="4039480"/>
            <a:ext cx="792088" cy="16484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9DA5E4-2DB6-AFDF-BFA3-49B68D9DFA2A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E06C147-2CC7-DFA0-A2D3-EA74D5569673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9C340F3D-15CF-FED0-7B3B-252C33530F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E7DB122-5E12-E2D1-1556-47BBA56A5DDE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48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1º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Função decrescente:</a:t>
            </a:r>
            <a:endParaRPr lang="pt-B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que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negativo (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0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 função será decrescente, apresentando no gráfico uma reta mais alta à esquerda.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59795D-CD91-4B3F-8D7D-2BCA91FA4D05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17B4E25-3F8A-4219-9448-13C0A8F09C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0" r="-1"/>
          <a:stretch/>
        </p:blipFill>
        <p:spPr bwMode="auto">
          <a:xfrm>
            <a:off x="6461193" y="4485976"/>
            <a:ext cx="2528274" cy="2570064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8A50124-9AEB-4D43-95F6-B47C888E1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685" y="3351108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4050E9B-7C63-4587-AE1F-6E45C15AAF13}"/>
                  </a:ext>
                </a:extLst>
              </p:cNvPr>
              <p:cNvSpPr txBox="1"/>
              <p:nvPr/>
            </p:nvSpPr>
            <p:spPr>
              <a:xfrm>
                <a:off x="143471" y="3895464"/>
                <a:ext cx="1900841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4050E9B-7C63-4587-AE1F-6E45C15AA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" y="3895464"/>
                <a:ext cx="1900841" cy="441339"/>
              </a:xfrm>
              <a:prstGeom prst="rect">
                <a:avLst/>
              </a:prstGeom>
              <a:blipFill>
                <a:blip r:embed="rId6"/>
                <a:stretch>
                  <a:fillRect b="-109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BE2B49E-BC4B-42A7-AEF3-F6150765AB5D}"/>
              </a:ext>
            </a:extLst>
          </p:cNvPr>
          <p:cNvSpPr/>
          <p:nvPr/>
        </p:nvSpPr>
        <p:spPr>
          <a:xfrm>
            <a:off x="985879" y="4485976"/>
            <a:ext cx="216024" cy="432048"/>
          </a:xfrm>
          <a:prstGeom prst="down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C68648F-457D-46AC-AAF8-97CA61C1DA66}"/>
                  </a:ext>
                </a:extLst>
              </p:cNvPr>
              <p:cNvSpPr txBox="1"/>
              <p:nvPr/>
            </p:nvSpPr>
            <p:spPr>
              <a:xfrm>
                <a:off x="151486" y="5030525"/>
                <a:ext cx="1892826" cy="44133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C68648F-457D-46AC-AAF8-97CA61C1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6" y="5030525"/>
                <a:ext cx="1892826" cy="441339"/>
              </a:xfrm>
              <a:prstGeom prst="rect">
                <a:avLst/>
              </a:prstGeom>
              <a:blipFill>
                <a:blip r:embed="rId7"/>
                <a:stretch>
                  <a:fillRect b="-945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1469AB79-5C9C-418D-A83F-71A2D3B6ED7F}"/>
              </a:ext>
            </a:extLst>
          </p:cNvPr>
          <p:cNvCxnSpPr>
            <a:cxnSpLocks/>
          </p:cNvCxnSpPr>
          <p:nvPr/>
        </p:nvCxnSpPr>
        <p:spPr>
          <a:xfrm flipH="1" flipV="1">
            <a:off x="10656639" y="3967472"/>
            <a:ext cx="792088" cy="1648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CDB45C5-1F2B-7754-04B3-9D7752F40A15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3ADC290-E562-A046-94CA-C11466EC88AF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0C7B7DAA-AD74-B899-920B-2666A7C8C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89B4F2C0-93DD-E1A7-D90B-1D693F79B7A0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440"/>
            <a:ext cx="12960346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1º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Raiz ou Zero da função:</a:t>
            </a:r>
            <a:endParaRPr lang="pt-B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raiz da função do primeiro grau é o valor assumido por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quando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Assim, para encontrá-la, basta substituir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zero na função, e resolver a equação resultante.</a:t>
            </a:r>
          </a:p>
          <a:p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66828C-FFB5-441C-934D-DD73C922F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03" y="4493754"/>
            <a:ext cx="2528273" cy="2562286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13AA0EF-5875-4681-95F4-0D71DAC1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685" y="3347181"/>
            <a:ext cx="3622194" cy="37049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8CBC3A-4073-4A00-8BB9-80AB8C6BCA2B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883697-9065-6FA0-6F26-E78DE67C8B6E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34B644A-7138-FBD9-2148-18B721787687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AC4352A5-2A8C-2419-E83D-D716052B6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906BFA-4938-9EF1-DDDF-FD08265D1428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E078572-7FFE-4033-90B4-22433ADFDEDD}"/>
              </a:ext>
            </a:extLst>
          </p:cNvPr>
          <p:cNvSpPr/>
          <p:nvPr/>
        </p:nvSpPr>
        <p:spPr>
          <a:xfrm>
            <a:off x="153167" y="3347672"/>
            <a:ext cx="2205988" cy="396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5CDBED7-9C07-4447-B835-B066BCD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55440"/>
            <a:ext cx="12960346" cy="5373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Função do 2º Grau</a:t>
            </a:r>
            <a:endParaRPr lang="pt-BR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Definição: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função do segundo grau é aquela cuja lei de formação pode ser escrita na seguinte forma:</a:t>
            </a:r>
          </a:p>
          <a:p>
            <a:pPr marL="0" indent="0" algn="just">
              <a:buNone/>
            </a:pPr>
            <a:r>
              <a:rPr lang="pt-B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pt-B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x² + </a:t>
            </a:r>
            <a:r>
              <a:rPr lang="pt-BR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</a:t>
            </a:r>
          </a:p>
          <a:p>
            <a:pPr marL="0" indent="0" algn="just">
              <a:buNone/>
            </a:pPr>
            <a:r>
              <a:rPr lang="pt-B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Onde,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pertencem ao conjunto dos números reais, 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diferente de zero.</a:t>
            </a:r>
          </a:p>
          <a:p>
            <a:pPr marL="0" indent="0" algn="just">
              <a:buNone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Gráfico da função do segundo grau:</a:t>
            </a:r>
            <a:endParaRPr lang="pt-B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gráfico de uma função do segundo grau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será uma parábola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poderá apresentar a concavidade voltada para cima ou para baixo, de acordo com o sinal do coeficiente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90DFD9-A406-45DF-AC66-748F8ACBF3B7}"/>
              </a:ext>
            </a:extLst>
          </p:cNvPr>
          <p:cNvSpPr txBox="1"/>
          <p:nvPr/>
        </p:nvSpPr>
        <p:spPr>
          <a:xfrm>
            <a:off x="-36041" y="1386000"/>
            <a:ext cx="327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editado por: </a:t>
            </a:r>
            <a:r>
              <a:rPr lang="pt-B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Wagner William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21EC92-D10C-C3FC-B896-A79051DD99ED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EF38C70-F1ED-8463-C68E-07880979017B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7274CE69-B77A-E22A-B04A-9E76718C0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ED3926-35A8-B3FE-A720-05C0DEE9CF52}"/>
              </a:ext>
            </a:extLst>
          </p:cNvPr>
          <p:cNvSpPr txBox="1"/>
          <p:nvPr/>
        </p:nvSpPr>
        <p:spPr>
          <a:xfrm>
            <a:off x="10681323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12005</TotalTime>
  <Words>1682</Words>
  <Application>Microsoft Office PowerPoint</Application>
  <PresentationFormat>Personalizar</PresentationFormat>
  <Paragraphs>257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Bodoni MT Condensed</vt:lpstr>
      <vt:lpstr>Calibri</vt:lpstr>
      <vt:lpstr>Cambria Math</vt:lpstr>
      <vt:lpstr>Comic Sans MS</vt:lpstr>
      <vt:lpstr>Courier New</vt:lpstr>
      <vt:lpstr>Franklin Gothic Book</vt:lpstr>
      <vt:lpstr>Impact</vt:lpstr>
      <vt:lpstr>Wingdings</vt:lpstr>
      <vt:lpstr>Decatur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TUBO DE PITOT</dc:title>
  <dc:creator>Wagner William</dc:creator>
  <cp:lastModifiedBy>Wagner William</cp:lastModifiedBy>
  <cp:revision>1310</cp:revision>
  <dcterms:created xsi:type="dcterms:W3CDTF">2015-10-12T23:50:14Z</dcterms:created>
  <dcterms:modified xsi:type="dcterms:W3CDTF">2026-05-28T17:34:39Z</dcterms:modified>
</cp:coreProperties>
</file>