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6"/>
  </p:notesMasterIdLst>
  <p:sldIdLst>
    <p:sldId id="646" r:id="rId2"/>
    <p:sldId id="724" r:id="rId3"/>
    <p:sldId id="730" r:id="rId4"/>
    <p:sldId id="725" r:id="rId5"/>
    <p:sldId id="731" r:id="rId6"/>
    <p:sldId id="726" r:id="rId7"/>
    <p:sldId id="732" r:id="rId8"/>
    <p:sldId id="727" r:id="rId9"/>
    <p:sldId id="733" r:id="rId10"/>
    <p:sldId id="728" r:id="rId11"/>
    <p:sldId id="734" r:id="rId12"/>
    <p:sldId id="729" r:id="rId13"/>
    <p:sldId id="735" r:id="rId14"/>
    <p:sldId id="737" r:id="rId15"/>
    <p:sldId id="740" r:id="rId16"/>
    <p:sldId id="738" r:id="rId17"/>
    <p:sldId id="741" r:id="rId18"/>
    <p:sldId id="739" r:id="rId19"/>
    <p:sldId id="760" r:id="rId20"/>
    <p:sldId id="742" r:id="rId21"/>
    <p:sldId id="754" r:id="rId22"/>
    <p:sldId id="743" r:id="rId23"/>
    <p:sldId id="755" r:id="rId24"/>
    <p:sldId id="751" r:id="rId25"/>
    <p:sldId id="756" r:id="rId26"/>
    <p:sldId id="752" r:id="rId27"/>
    <p:sldId id="757" r:id="rId28"/>
    <p:sldId id="753" r:id="rId29"/>
    <p:sldId id="758" r:id="rId30"/>
    <p:sldId id="748" r:id="rId31"/>
    <p:sldId id="759" r:id="rId32"/>
    <p:sldId id="749" r:id="rId33"/>
    <p:sldId id="750" r:id="rId34"/>
    <p:sldId id="633" r:id="rId3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agner William" initials="WW" lastIdx="1" clrIdx="0">
    <p:extLst>
      <p:ext uri="{19B8F6BF-5375-455C-9EA6-DF929625EA0E}">
        <p15:presenceInfo xmlns:p15="http://schemas.microsoft.com/office/powerpoint/2012/main" userId="97bc1c751538ca7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000000"/>
    <a:srgbClr val="FF9933"/>
    <a:srgbClr val="F468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Estilo com Tema 1 - Ênfas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35758FB7-9AC5-4552-8A53-C91805E547FA}" styleName="Estilo com Tema 1 - Ênfase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15" autoAdjust="0"/>
    <p:restoredTop sz="94291" autoAdjust="0"/>
  </p:normalViewPr>
  <p:slideViewPr>
    <p:cSldViewPr>
      <p:cViewPr varScale="1">
        <p:scale>
          <a:sx n="62" d="100"/>
          <a:sy n="62" d="100"/>
        </p:scale>
        <p:origin x="1158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89AE74-32C9-4AC0-8AEB-EFDCF6AB488C}" type="datetimeFigureOut">
              <a:rPr lang="pt-BR" smtClean="0"/>
              <a:t>19/05/2026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2B2E1C-5D9A-4E9C-9AEF-D9B82292699F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65051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E52701-952A-9213-4148-B63525DE84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E4EBAE30-2418-FFED-B4E3-1EA40F4F8E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CC5FC2A5-7182-7B48-F2FD-CE0C004A20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72B9284-3166-3286-982F-5216E3A00B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2B2E1C-5D9A-4E9C-9AEF-D9B82292699F}" type="slidenum">
              <a:rPr lang="pt-BR" smtClean="0"/>
              <a:t>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78066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29E18A-FB6C-8651-EA9C-3108D66C59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C4958107-A636-194A-BD8A-521BD74050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17A70106-B4D5-7CDD-E6E3-EF0EAE71BE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A022142-650E-6F09-F0B0-6C8398D185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2B2E1C-5D9A-4E9C-9AEF-D9B82292699F}" type="slidenum">
              <a:rPr lang="pt-BR" smtClean="0"/>
              <a:t>10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486683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928E9E-AD62-3BB0-FA95-3A772FABB6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F61F592-9C32-0BA3-6007-A302E63AAC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57649890-2524-B7E8-B5CB-8688E9F723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4013A9C-D24B-8CED-163E-41D3D4B1EF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2B2E1C-5D9A-4E9C-9AEF-D9B82292699F}" type="slidenum">
              <a:rPr lang="pt-BR" smtClean="0"/>
              <a:t>11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860981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29F5C4-62AE-6F83-A5E3-381F2F68CE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EEE2EF32-75BA-EC99-AC61-128D3BAD3F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34FA0F55-3044-37D5-9E59-39D5BB9376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E1C15D4-5C72-8EF7-6FD8-36DD30D4F83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2B2E1C-5D9A-4E9C-9AEF-D9B82292699F}" type="slidenum">
              <a:rPr lang="pt-BR" smtClean="0"/>
              <a:t>12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24736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E9C76E-EC0B-398F-D88E-431FA058CD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C452B44-CBFE-605C-4CAD-C00D1D923C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1673C511-35E5-CE1E-8D2E-67596195E5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F676193-3D5E-D42C-4308-BDFF78459F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2B2E1C-5D9A-4E9C-9AEF-D9B82292699F}" type="slidenum">
              <a:rPr lang="pt-BR" smtClean="0"/>
              <a:t>13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814167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8A2128-2650-208C-066F-27FE46F3A5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B8EB228C-82B3-473C-5238-332B0D4F6C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FFAA2252-20F9-2363-248F-76CCF1F2A7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A598CDF-0BED-0EC6-C09F-6D3FB1B5C08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2B2E1C-5D9A-4E9C-9AEF-D9B82292699F}" type="slidenum">
              <a:rPr lang="pt-BR" smtClean="0"/>
              <a:t>14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385153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712426-7254-64C6-F2D9-17C5B594B8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C8059962-5888-132E-A408-2EB0D46B26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F642C5F3-6633-745E-3756-5E1A50B66F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8487CDE-A012-A024-D0A1-CB2689A4AC9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2B2E1C-5D9A-4E9C-9AEF-D9B82292699F}" type="slidenum">
              <a:rPr lang="pt-BR" smtClean="0"/>
              <a:t>15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548220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1D967F-4814-9683-215E-F25F2BDEA6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CF552FF-03DD-8A22-C567-375CA015B1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FBACA435-F2DE-178A-BD48-DF3D183AE7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3B83C15-2330-C593-CF87-07DD7A74B5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2B2E1C-5D9A-4E9C-9AEF-D9B82292699F}" type="slidenum">
              <a:rPr lang="pt-BR" smtClean="0"/>
              <a:t>16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484759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76F66A-131C-ABD6-7654-A6FB62F308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93C33586-7788-622C-749F-1C0BB8ED40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C9135578-A6F0-DEF8-B4B1-EE42E6AF9D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4D66EEE-DBCE-2CBF-EFEE-8E52E8C951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2B2E1C-5D9A-4E9C-9AEF-D9B82292699F}" type="slidenum">
              <a:rPr lang="pt-BR" smtClean="0"/>
              <a:t>17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804953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BFC92A-5E7B-E79C-E01F-D8EE8334F3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02563E07-AB19-1897-E5FE-C36AEC5C53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FDF066BE-EF5F-38C3-939C-07E6588694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7C257DC-18B3-3763-60C0-F600464657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2B2E1C-5D9A-4E9C-9AEF-D9B82292699F}" type="slidenum">
              <a:rPr lang="pt-BR" smtClean="0"/>
              <a:t>18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268728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D01A14-4AD5-6215-2C36-C507474472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624B2BB3-072D-6E2D-67E4-0CC6126A02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8BD79EB3-F97B-5904-48DB-67C2E95A35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227A45C-4018-828F-5867-8CE5B16526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2B2E1C-5D9A-4E9C-9AEF-D9B82292699F}" type="slidenum">
              <a:rPr lang="pt-BR" smtClean="0"/>
              <a:t>19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083092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268F3A-2DBF-E8CD-DDD3-968B848B04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418CC5C-C6E0-1C59-30B3-F912AFA6AC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E41C4A7-44E5-55C8-2267-2759F7C444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49845D1-ED10-EBF7-52E0-90ABE0772A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2B2E1C-5D9A-4E9C-9AEF-D9B82292699F}" type="slidenum">
              <a:rPr lang="pt-BR" smtClean="0"/>
              <a:t>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805321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FDC595-3178-FBC7-CAA6-C9108B596A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5C80162E-7109-D21E-86F2-4307F0269B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D38953B6-DCFE-6268-7B61-149A674F61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8F598BD-5DEA-AC0A-26CE-3BD712F3B8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2B2E1C-5D9A-4E9C-9AEF-D9B82292699F}" type="slidenum">
              <a:rPr lang="pt-BR" smtClean="0"/>
              <a:t>20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793121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0987B6-DCB8-6BC3-253A-83F4941D79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7BCD1339-F7EC-05CE-C861-1ECC107806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F16F65D-A5E3-D366-AE22-7DDB80338B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C7FE63B-5386-86C3-C249-5E4B45C1B3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2B2E1C-5D9A-4E9C-9AEF-D9B82292699F}" type="slidenum">
              <a:rPr lang="pt-BR" smtClean="0"/>
              <a:t>21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944062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8C43C5-9DE6-8ED1-9547-FCC5E3A1D7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D2F3A521-587C-A8C0-9442-8A4B50B8DD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E5796A44-CB30-8503-C058-AACBAF97D7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52DC976-FA19-388B-A583-8634362532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2B2E1C-5D9A-4E9C-9AEF-D9B82292699F}" type="slidenum">
              <a:rPr lang="pt-BR" smtClean="0"/>
              <a:t>22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726136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EE51D2-C697-A6BA-3EB1-30F99427FA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3C471369-CAE1-1C49-3A64-E46BB3CEAF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C531DC0-29EE-9810-61ED-CDFB064EC8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AAA4B3B-7758-F131-C231-A5B9C1767C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2B2E1C-5D9A-4E9C-9AEF-D9B82292699F}" type="slidenum">
              <a:rPr lang="pt-BR" smtClean="0"/>
              <a:t>23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216814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A1E47A-9ADD-3EAD-52D4-87843B0144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6C61B6FB-40A4-4AB2-1B9E-4267002ADF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7EF89526-47B5-7A11-11D8-A46CB76D92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56DAD4A-0118-DE5A-645B-22549D8C90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2B2E1C-5D9A-4E9C-9AEF-D9B82292699F}" type="slidenum">
              <a:rPr lang="pt-BR" smtClean="0"/>
              <a:t>24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262025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88AB6D-8294-0233-0408-2FD53BA195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8E1DCE73-A9AA-A90D-522E-15BE0C2059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6FE7A32-B844-30E3-5DB2-E5503DE3E9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CC043E7-5C32-D8A4-57BE-06FBA95D67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2B2E1C-5D9A-4E9C-9AEF-D9B82292699F}" type="slidenum">
              <a:rPr lang="pt-BR" smtClean="0"/>
              <a:t>25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373457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13E561-8697-5147-32FE-24A33B9D04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79E80C91-B76B-DEAA-D5F3-85B362724E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E6C9D150-C782-DF99-FB31-625D922928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C4C68D8-3DEE-1059-5AC2-F4CF2EB02A0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2B2E1C-5D9A-4E9C-9AEF-D9B82292699F}" type="slidenum">
              <a:rPr lang="pt-BR" smtClean="0"/>
              <a:t>26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504792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506A2B-81D9-7A4D-5FD3-9287D97CBE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7D4E9AA4-014B-5AFD-45A7-B71EFEB173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29AD3FA5-4DB7-FFA0-6930-590E7F9B10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F1E5BCC-6834-2C09-458E-68B1CA8920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2B2E1C-5D9A-4E9C-9AEF-D9B82292699F}" type="slidenum">
              <a:rPr lang="pt-BR" smtClean="0"/>
              <a:t>27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081793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E5E919-1D5E-D6A4-4660-B3F0FE51F4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EB1A9ED2-23DC-F9A2-5FAD-D7A4D36999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E5FF3025-DEA3-EDA1-AD20-E63929A434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B925BED-315A-1FB7-EAE3-B04DF507ED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2B2E1C-5D9A-4E9C-9AEF-D9B82292699F}" type="slidenum">
              <a:rPr lang="pt-BR" smtClean="0"/>
              <a:t>28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786733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615C74-DAC6-8321-EB34-1210CC8421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D7D5D93B-E690-7770-0002-1AEFB2D690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D74CC908-5FE7-0CED-96BB-330DC07A90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C055DD4-0B37-6BCD-0426-9590AA7658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2B2E1C-5D9A-4E9C-9AEF-D9B82292699F}" type="slidenum">
              <a:rPr lang="pt-BR" smtClean="0"/>
              <a:t>29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462586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641FA1-E18D-13CE-2B22-BC60C53FF1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169AA3B7-633A-94D9-F6FB-9A35E115F1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16DED61-896C-5DCC-CCC7-3BB7FB6182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F7680F4-82EA-E38D-BE21-66B9DBAEAC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2B2E1C-5D9A-4E9C-9AEF-D9B82292699F}" type="slidenum">
              <a:rPr lang="pt-BR" smtClean="0"/>
              <a:t>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3628906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8CEE4B-9335-6160-1C65-6799088EDE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712AC053-1747-6616-F0D4-D6FF70F347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D1E58239-038C-919D-9165-4C95EBFC1A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451102E-AB39-5782-4A84-9B3EEACAC3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2B2E1C-5D9A-4E9C-9AEF-D9B82292699F}" type="slidenum">
              <a:rPr lang="pt-BR" smtClean="0"/>
              <a:t>30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6229545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A4618F-CDE4-F05C-B10A-DF4597AB93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45A3BE5-2C08-D2A5-4564-4751E6FF78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F3C074A-8D64-DF80-0763-5375341FFA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132A258-E9FE-0A69-1129-0E0C28CBFD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2B2E1C-5D9A-4E9C-9AEF-D9B82292699F}" type="slidenum">
              <a:rPr lang="pt-BR" smtClean="0"/>
              <a:t>31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2826176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78B4F1-63A5-26F6-CF4A-8AB1A9DC84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08EAAE1-E9FA-0973-857F-F57FAB8DA3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57BE64EA-190D-0829-FF12-159F32BB78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E5F8DEE-0C04-6908-9AE9-FFB7195B04D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2B2E1C-5D9A-4E9C-9AEF-D9B82292699F}" type="slidenum">
              <a:rPr lang="pt-BR" smtClean="0"/>
              <a:t>32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9708307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FE0158-3801-FA6B-E016-DA0D59EF18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BC83A78A-10C7-5EE1-3E19-42E244F4FD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519C91E-E51D-4A6E-01F7-33F109010C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B432AA9-30F5-2900-E1D7-0761647F09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2B2E1C-5D9A-4E9C-9AEF-D9B82292699F}" type="slidenum">
              <a:rPr lang="pt-BR" smtClean="0"/>
              <a:t>33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7309768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2B2E1C-5D9A-4E9C-9AEF-D9B82292699F}" type="slidenum">
              <a:rPr lang="pt-BR" smtClean="0"/>
              <a:t>34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272806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BFF799-9BBC-3190-8189-D6323A4EAA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3F4F565E-D19B-140F-DE1C-A714F9C43F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54B6E448-13E5-30E9-05D9-6D818EB278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C48468F-FC3F-457C-CD58-163D5876FC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2B2E1C-5D9A-4E9C-9AEF-D9B82292699F}" type="slidenum">
              <a:rPr lang="pt-BR" smtClean="0"/>
              <a:t>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836291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A6B916-02AD-BB15-7CBD-F925478CAB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A290B81-9F83-0BF1-7C01-ED99F71C0B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CDA6F53E-9F0B-EDD6-32D8-EA76D4B77C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1B30C6A-CEB8-2EBF-27A1-60C158AE9B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2B2E1C-5D9A-4E9C-9AEF-D9B82292699F}" type="slidenum">
              <a:rPr lang="pt-BR" smtClean="0"/>
              <a:t>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689415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C8B430-689F-42F6-86A1-09473F842B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A8EC3B5B-3F5A-0868-5354-3F50B4D996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6CC07E9A-CD84-1FA4-502F-92B7947B49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66813B7-5038-21A0-6F72-22FFD1A8AD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2B2E1C-5D9A-4E9C-9AEF-D9B82292699F}" type="slidenum">
              <a:rPr lang="pt-BR" smtClean="0"/>
              <a:t>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082867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EF5146-4CB5-6D4F-03C6-FFF2E88E69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5888CAA0-4827-0C15-2303-F8E04BCD25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5DA0001B-4ACF-05C7-0654-F9AF2C2E83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5F36099-D690-DBB0-9717-AF9185D4EA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2B2E1C-5D9A-4E9C-9AEF-D9B82292699F}" type="slidenum">
              <a:rPr lang="pt-BR" smtClean="0"/>
              <a:t>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010571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887AE4-990B-B16B-5EBF-C1A44C67B5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175603C7-32E8-A90D-D1F9-DF188A7223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8D54E2E7-D1BE-6B4D-CA06-C244A0A3D8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F35BB20-E393-36B1-D4BE-86CEF6D8FE0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2B2E1C-5D9A-4E9C-9AEF-D9B82292699F}" type="slidenum">
              <a:rPr lang="pt-BR" smtClean="0"/>
              <a:t>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744771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5008C7-16DB-A7C3-8A95-73DBDCFF84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11D4991D-E47A-D467-D67D-E2BD67CBE5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048EC6D-27C9-EBB9-3EAB-8B0D2A1568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CB80B55-AB0C-A5AC-DB32-D754246FB7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2B2E1C-5D9A-4E9C-9AEF-D9B82292699F}" type="slidenum">
              <a:rPr lang="pt-BR" smtClean="0"/>
              <a:t>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02236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1" y="2545080"/>
            <a:ext cx="12192000" cy="3255264"/>
          </a:xfrm>
          <a:prstGeom prst="rect">
            <a:avLst/>
          </a:prstGeom>
          <a:solidFill>
            <a:srgbClr val="FFFFFF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Rectangle 6"/>
          <p:cNvSpPr/>
          <p:nvPr/>
        </p:nvSpPr>
        <p:spPr>
          <a:xfrm>
            <a:off x="-1" y="2667000"/>
            <a:ext cx="12192000" cy="2739571"/>
          </a:xfrm>
          <a:prstGeom prst="rect">
            <a:avLst/>
          </a:prstGeom>
          <a:solidFill>
            <a:schemeClr val="accent2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Rectangle 7"/>
          <p:cNvSpPr/>
          <p:nvPr/>
        </p:nvSpPr>
        <p:spPr>
          <a:xfrm>
            <a:off x="-1" y="5479144"/>
            <a:ext cx="12192000" cy="235857"/>
          </a:xfrm>
          <a:prstGeom prst="rect">
            <a:avLst/>
          </a:prstGeom>
          <a:solidFill>
            <a:schemeClr val="accent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799" y="2819401"/>
            <a:ext cx="11582400" cy="1470025"/>
          </a:xfrm>
        </p:spPr>
        <p:txBody>
          <a:bodyPr anchor="b">
            <a:noAutofit/>
          </a:bodyPr>
          <a:lstStyle>
            <a:lvl1pPr>
              <a:defRPr sz="7200" b="0" cap="none" spc="0">
                <a:ln w="1397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1999" y="4800600"/>
            <a:ext cx="10668000" cy="5334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B10F9-6B46-482C-80F8-3A1A4A7F6888}" type="datetimeFigureOut">
              <a:rPr lang="pt-BR" smtClean="0"/>
              <a:t>19/05/2026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21600" y="6356351"/>
            <a:ext cx="3860800" cy="365125"/>
          </a:xfrm>
        </p:spPr>
        <p:txBody>
          <a:bodyPr/>
          <a:lstStyle>
            <a:lvl1pPr algn="r">
              <a:defRPr/>
            </a:lvl1pPr>
          </a:lstStyle>
          <a:p>
            <a:endParaRPr lang="pt-BR" dirty="0"/>
          </a:p>
        </p:txBody>
      </p:sp>
      <p:sp>
        <p:nvSpPr>
          <p:cNvPr id="11" name="TextBox 10"/>
          <p:cNvSpPr txBox="1"/>
          <p:nvPr/>
        </p:nvSpPr>
        <p:spPr>
          <a:xfrm>
            <a:off x="4198112" y="4261105"/>
            <a:ext cx="162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spc="150" dirty="0">
                <a:solidFill>
                  <a:schemeClr val="accent1"/>
                </a:solidFill>
                <a:sym typeface="Wingdings"/>
              </a:rPr>
              <a:t></a:t>
            </a:r>
            <a:endParaRPr lang="en-US" sz="3200" spc="150" dirty="0">
              <a:solidFill>
                <a:schemeClr val="accent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283199" y="4392169"/>
            <a:ext cx="1625600" cy="365125"/>
          </a:xfrm>
        </p:spPr>
        <p:txBody>
          <a:bodyPr/>
          <a:lstStyle>
            <a:lvl1pPr algn="ctr">
              <a:defRPr sz="2400">
                <a:latin typeface="+mj-lt"/>
              </a:defRPr>
            </a:lvl1pPr>
          </a:lstStyle>
          <a:p>
            <a:fld id="{9B394AFE-018D-4413-A401-49D29DE469D0}" type="slidenum">
              <a:rPr lang="pt-BR" smtClean="0"/>
              <a:t>‹nº›</a:t>
            </a:fld>
            <a:endParaRPr lang="pt-BR" dirty="0"/>
          </a:p>
        </p:txBody>
      </p:sp>
      <p:sp>
        <p:nvSpPr>
          <p:cNvPr id="15" name="TextBox 14"/>
          <p:cNvSpPr txBox="1"/>
          <p:nvPr/>
        </p:nvSpPr>
        <p:spPr>
          <a:xfrm>
            <a:off x="6425184" y="4261105"/>
            <a:ext cx="162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spc="150" dirty="0">
                <a:solidFill>
                  <a:schemeClr val="accent1"/>
                </a:solidFill>
                <a:sym typeface="Wingdings"/>
              </a:rPr>
              <a:t></a:t>
            </a:r>
            <a:endParaRPr lang="en-US" sz="3200" spc="150" dirty="0">
              <a:solidFill>
                <a:schemeClr val="accent1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B10F9-6B46-482C-80F8-3A1A4A7F6888}" type="datetimeFigureOut">
              <a:rPr lang="pt-BR" smtClean="0"/>
              <a:t>19/05/2026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94AFE-018D-4413-A401-49D29DE469D0}" type="slidenum">
              <a:rPr lang="pt-BR" smtClean="0"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7264400" y="2070100"/>
            <a:ext cx="6858000" cy="2717801"/>
          </a:xfrm>
          <a:prstGeom prst="rect">
            <a:avLst/>
          </a:prstGeom>
          <a:solidFill>
            <a:srgbClr val="FFFFFF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Rectangle 7"/>
          <p:cNvSpPr/>
          <p:nvPr/>
        </p:nvSpPr>
        <p:spPr>
          <a:xfrm rot="5400000">
            <a:off x="7367271" y="2284730"/>
            <a:ext cx="6858000" cy="2288540"/>
          </a:xfrm>
          <a:prstGeom prst="rect">
            <a:avLst/>
          </a:prstGeom>
          <a:solidFill>
            <a:schemeClr val="accent2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53600" y="274639"/>
            <a:ext cx="1930400" cy="5851525"/>
          </a:xfrm>
        </p:spPr>
        <p:txBody>
          <a:bodyPr vert="eaVert" anchor="b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274639"/>
            <a:ext cx="84709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B10F9-6B46-482C-80F8-3A1A4A7F6888}" type="datetimeFigureOut">
              <a:rPr lang="pt-BR" smtClean="0"/>
              <a:t>19/05/2026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28000" y="6356351"/>
            <a:ext cx="1016000" cy="365125"/>
          </a:xfrm>
        </p:spPr>
        <p:txBody>
          <a:bodyPr/>
          <a:lstStyle/>
          <a:p>
            <a:fld id="{9B394AFE-018D-4413-A401-49D29DE469D0}" type="slidenum">
              <a:rPr lang="pt-BR" smtClean="0"/>
              <a:t>‹nº›</a:t>
            </a:fld>
            <a:endParaRPr lang="pt-BR" dirty="0"/>
          </a:p>
        </p:txBody>
      </p:sp>
      <p:sp>
        <p:nvSpPr>
          <p:cNvPr id="9" name="Rectangle 8"/>
          <p:cNvSpPr/>
          <p:nvPr/>
        </p:nvSpPr>
        <p:spPr>
          <a:xfrm rot="5400000">
            <a:off x="6051635" y="3329432"/>
            <a:ext cx="6858000" cy="199136"/>
          </a:xfrm>
          <a:prstGeom prst="rect">
            <a:avLst/>
          </a:prstGeom>
          <a:solidFill>
            <a:schemeClr val="accent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B10F9-6B46-482C-80F8-3A1A4A7F6888}" type="datetimeFigureOut">
              <a:rPr lang="pt-BR" smtClean="0"/>
              <a:t>19/05/2026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94AFE-018D-4413-A401-49D29DE469D0}" type="slidenum">
              <a:rPr lang="pt-BR" smtClean="0"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" y="2545080"/>
            <a:ext cx="12192000" cy="3255264"/>
          </a:xfrm>
          <a:prstGeom prst="rect">
            <a:avLst/>
          </a:prstGeom>
          <a:solidFill>
            <a:srgbClr val="FFFFFF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Rectangle 7"/>
          <p:cNvSpPr/>
          <p:nvPr/>
        </p:nvSpPr>
        <p:spPr>
          <a:xfrm>
            <a:off x="-1" y="2667000"/>
            <a:ext cx="12192000" cy="2739571"/>
          </a:xfrm>
          <a:prstGeom prst="rect">
            <a:avLst/>
          </a:prstGeom>
          <a:solidFill>
            <a:schemeClr val="accent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-1" y="5479144"/>
            <a:ext cx="12192000" cy="235857"/>
          </a:xfrm>
          <a:prstGeom prst="rect">
            <a:avLst/>
          </a:prstGeom>
          <a:solidFill>
            <a:schemeClr val="accent2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799" y="2819400"/>
            <a:ext cx="11582400" cy="1463040"/>
          </a:xfrm>
        </p:spPr>
        <p:txBody>
          <a:bodyPr anchor="b" anchorCtr="0">
            <a:noAutofit/>
          </a:bodyPr>
          <a:lstStyle>
            <a:lvl1pPr algn="ctr">
              <a:defRPr sz="7200" b="0" cap="none" baseline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1999" y="4800600"/>
            <a:ext cx="10668000" cy="548640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B10F9-6B46-482C-80F8-3A1A4A7F6888}" type="datetimeFigureOut">
              <a:rPr lang="pt-BR" smtClean="0"/>
              <a:t>19/05/2026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21600" y="6356351"/>
            <a:ext cx="3860800" cy="365125"/>
          </a:xfrm>
        </p:spPr>
        <p:txBody>
          <a:bodyPr/>
          <a:lstStyle/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279136" y="4389121"/>
            <a:ext cx="1621536" cy="365125"/>
          </a:xfrm>
        </p:spPr>
        <p:txBody>
          <a:bodyPr/>
          <a:lstStyle>
            <a:lvl1pPr algn="ctr">
              <a:defRPr sz="2400">
                <a:solidFill>
                  <a:srgbClr val="FFFFFF"/>
                </a:solidFill>
              </a:defRPr>
            </a:lvl1pPr>
          </a:lstStyle>
          <a:p>
            <a:fld id="{9B394AFE-018D-4413-A401-49D29DE469D0}" type="slidenum">
              <a:rPr lang="pt-BR" smtClean="0"/>
              <a:t>‹nº›</a:t>
            </a:fld>
            <a:endParaRPr lang="pt-BR" dirty="0"/>
          </a:p>
        </p:txBody>
      </p:sp>
      <p:sp>
        <p:nvSpPr>
          <p:cNvPr id="11" name="TextBox 10"/>
          <p:cNvSpPr txBox="1"/>
          <p:nvPr/>
        </p:nvSpPr>
        <p:spPr>
          <a:xfrm>
            <a:off x="6425184" y="4261105"/>
            <a:ext cx="162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spc="150" dirty="0">
                <a:solidFill>
                  <a:srgbClr val="FFFFFF"/>
                </a:solidFill>
                <a:sym typeface="Wingdings"/>
              </a:rPr>
              <a:t></a:t>
            </a:r>
            <a:endParaRPr lang="en-US" sz="3200" spc="150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98112" y="4261105"/>
            <a:ext cx="162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spc="150" dirty="0">
                <a:solidFill>
                  <a:srgbClr val="FFFFFF"/>
                </a:solidFill>
                <a:sym typeface="Wingdings"/>
              </a:rPr>
              <a:t></a:t>
            </a:r>
            <a:endParaRPr lang="en-US" sz="3200" spc="150" dirty="0">
              <a:solidFill>
                <a:srgbClr val="FFFFFF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B10F9-6B46-482C-80F8-3A1A4A7F6888}" type="datetimeFigureOut">
              <a:rPr lang="pt-BR" smtClean="0"/>
              <a:t>19/05/2026</a:t>
            </a:fld>
            <a:endParaRPr lang="pt-B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94AFE-018D-4413-A401-49D29DE469D0}" type="slidenum">
              <a:rPr lang="pt-BR" smtClean="0"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B10F9-6B46-482C-80F8-3A1A4A7F6888}" type="datetimeFigureOut">
              <a:rPr lang="pt-BR" smtClean="0"/>
              <a:t>19/05/2026</a:t>
            </a:fld>
            <a:endParaRPr lang="pt-B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94AFE-018D-4413-A401-49D29DE469D0}" type="slidenum">
              <a:rPr lang="pt-BR" smtClean="0"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B10F9-6B46-482C-80F8-3A1A4A7F6888}" type="datetimeFigureOut">
              <a:rPr lang="pt-BR" smtClean="0"/>
              <a:t>19/05/2026</a:t>
            </a:fld>
            <a:endParaRPr lang="pt-B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94AFE-018D-4413-A401-49D29DE469D0}" type="slidenum">
              <a:rPr lang="pt-BR" smtClean="0"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B10F9-6B46-482C-80F8-3A1A4A7F6888}" type="datetimeFigureOut">
              <a:rPr lang="pt-BR" smtClean="0"/>
              <a:t>19/05/2026</a:t>
            </a:fld>
            <a:endParaRPr lang="pt-B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94AFE-018D-4413-A401-49D29DE469D0}" type="slidenum">
              <a:rPr lang="pt-BR" smtClean="0"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7518400" cy="946150"/>
          </a:xfrm>
        </p:spPr>
        <p:txBody>
          <a:bodyPr anchor="ctr">
            <a:noAutofit/>
          </a:bodyPr>
          <a:lstStyle>
            <a:lvl1pPr algn="l">
              <a:defRPr sz="40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6" y="1719072"/>
            <a:ext cx="10997184" cy="45354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B10F9-6B46-482C-80F8-3A1A4A7F6888}" type="datetimeFigureOut">
              <a:rPr lang="pt-BR" smtClean="0"/>
              <a:t>19/05/2026</a:t>
            </a:fld>
            <a:endParaRPr lang="pt-B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94AFE-018D-4413-A401-49D29DE469D0}" type="slidenum">
              <a:rPr lang="pt-BR" smtClean="0"/>
              <a:t>‹nº›</a:t>
            </a:fld>
            <a:endParaRPr lang="pt-BR" dirty="0"/>
          </a:p>
        </p:txBody>
      </p:sp>
      <p:sp>
        <p:nvSpPr>
          <p:cNvPr id="8" name="Rectangle 7"/>
          <p:cNvSpPr/>
          <p:nvPr/>
        </p:nvSpPr>
        <p:spPr>
          <a:xfrm>
            <a:off x="8229600" y="161544"/>
            <a:ext cx="3962400" cy="115214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1200" y="274320"/>
            <a:ext cx="3657600" cy="944880"/>
          </a:xfr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9" name="Rectangle 8"/>
          <p:cNvSpPr/>
          <p:nvPr/>
        </p:nvSpPr>
        <p:spPr>
          <a:xfrm>
            <a:off x="8193024" y="134112"/>
            <a:ext cx="101600" cy="121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1" name="Rectangle 10"/>
          <p:cNvSpPr/>
          <p:nvPr/>
        </p:nvSpPr>
        <p:spPr>
          <a:xfrm>
            <a:off x="8193024" y="134112"/>
            <a:ext cx="101600" cy="121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82507" y="1717040"/>
            <a:ext cx="10999893" cy="4531360"/>
          </a:xfrm>
          <a:solidFill>
            <a:schemeClr val="bg2">
              <a:lumMod val="60000"/>
              <a:lumOff val="40000"/>
            </a:schemeClr>
          </a:solidFill>
          <a:effectLst>
            <a:outerShdw blurRad="76200" dist="38100" dir="3600000" algn="ctr" rotWithShape="0">
              <a:srgbClr val="000000">
                <a:alpha val="50000"/>
              </a:srgb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dirty="0"/>
              <a:t>Clique no ícone para adicionar uma imagem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B10F9-6B46-482C-80F8-3A1A4A7F6888}" type="datetimeFigureOut">
              <a:rPr lang="pt-BR" smtClean="0"/>
              <a:t>19/05/2026</a:t>
            </a:fld>
            <a:endParaRPr lang="pt-B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94AFE-018D-4413-A401-49D29DE469D0}" type="slidenum">
              <a:rPr lang="pt-BR" smtClean="0"/>
              <a:t>‹nº›</a:t>
            </a:fld>
            <a:endParaRPr lang="pt-BR" dirty="0"/>
          </a:p>
        </p:txBody>
      </p:sp>
      <p:sp>
        <p:nvSpPr>
          <p:cNvPr id="8" name="Rectangle 7"/>
          <p:cNvSpPr/>
          <p:nvPr/>
        </p:nvSpPr>
        <p:spPr>
          <a:xfrm>
            <a:off x="8229600" y="161544"/>
            <a:ext cx="3962400" cy="115214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193024" y="134112"/>
            <a:ext cx="101600" cy="121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228600"/>
            <a:ext cx="7518400" cy="1005840"/>
          </a:xfrm>
        </p:spPr>
        <p:txBody>
          <a:bodyPr anchor="ctr">
            <a:noAutofit/>
          </a:bodyPr>
          <a:lstStyle>
            <a:lvl1pPr algn="l">
              <a:defRPr sz="40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1200" y="228600"/>
            <a:ext cx="3759200" cy="1005840"/>
          </a:xfr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193024" y="134112"/>
            <a:ext cx="101600" cy="121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0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00584"/>
            <a:ext cx="12192000" cy="1453896"/>
          </a:xfrm>
          <a:prstGeom prst="rect">
            <a:avLst/>
          </a:prstGeom>
          <a:solidFill>
            <a:srgbClr val="FFFFFF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Rectangle 7"/>
          <p:cNvSpPr/>
          <p:nvPr/>
        </p:nvSpPr>
        <p:spPr>
          <a:xfrm>
            <a:off x="0" y="167641"/>
            <a:ext cx="12192000" cy="1154314"/>
          </a:xfrm>
          <a:prstGeom prst="rect">
            <a:avLst/>
          </a:prstGeom>
          <a:solidFill>
            <a:schemeClr val="accent2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82880"/>
            <a:ext cx="10972800" cy="11116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9A8B10F9-6B46-482C-80F8-3A1A4A7F6888}" type="datetimeFigureOut">
              <a:rPr lang="pt-BR" smtClean="0"/>
              <a:t>19/05/2026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9B394AFE-018D-4413-A401-49D29DE469D0}" type="slidenum">
              <a:rPr lang="pt-BR" smtClean="0"/>
              <a:t>‹nº›</a:t>
            </a:fld>
            <a:endParaRPr lang="pt-BR" dirty="0"/>
          </a:p>
        </p:txBody>
      </p:sp>
      <p:sp>
        <p:nvSpPr>
          <p:cNvPr id="9" name="Rectangle 8"/>
          <p:cNvSpPr/>
          <p:nvPr/>
        </p:nvSpPr>
        <p:spPr>
          <a:xfrm>
            <a:off x="0" y="1368552"/>
            <a:ext cx="12192000" cy="149352"/>
          </a:xfrm>
          <a:prstGeom prst="rect">
            <a:avLst/>
          </a:prstGeom>
          <a:solidFill>
            <a:schemeClr val="accent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b="0" kern="1200" cap="none" spc="0">
          <a:ln w="13970" cmpd="sng">
            <a:solidFill>
              <a:srgbClr val="FFFFFF"/>
            </a:solidFill>
            <a:prstDash val="solid"/>
          </a:ln>
          <a:solidFill>
            <a:srgbClr val="FFFFFF"/>
          </a:solidFill>
          <a:effectLst>
            <a:outerShdw blurRad="63500" dir="3600000" algn="tl" rotWithShape="0">
              <a:srgbClr val="000000">
                <a:alpha val="7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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Courier New" pitchFamily="49" charset="0"/>
        <a:buChar char="o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gif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gif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gif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.gif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C2EB4B-C08E-5355-3082-C5F51B8541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CA31C874-159E-802A-7245-088C5498C586}"/>
              </a:ext>
            </a:extLst>
          </p:cNvPr>
          <p:cNvSpPr txBox="1"/>
          <p:nvPr/>
        </p:nvSpPr>
        <p:spPr>
          <a:xfrm>
            <a:off x="1199456" y="332656"/>
            <a:ext cx="10992544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t-BR" sz="5400" b="1" spc="15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MATEMÁTICA</a:t>
            </a:r>
            <a:endParaRPr lang="pt-BR" sz="4400" b="1" spc="15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Imagem 27">
            <a:extLst>
              <a:ext uri="{FF2B5EF4-FFF2-40B4-BE49-F238E27FC236}">
                <a16:creationId xmlns:a16="http://schemas.microsoft.com/office/drawing/2014/main" id="{A56B7A17-EF1E-0491-D0D8-7EB2D6C3CC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71492"/>
            <a:ext cx="12191998" cy="322586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6D253841-F147-1AB9-609E-3FFC007089B7}"/>
              </a:ext>
            </a:extLst>
          </p:cNvPr>
          <p:cNvSpPr txBox="1"/>
          <p:nvPr/>
        </p:nvSpPr>
        <p:spPr>
          <a:xfrm>
            <a:off x="551384" y="3645024"/>
            <a:ext cx="110892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Aula de hoje:</a:t>
            </a:r>
          </a:p>
          <a:p>
            <a:r>
              <a:rPr lang="pt-BR" sz="36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INTRODUÇÃO À ESTATÍSTICA – AULA 1</a:t>
            </a:r>
          </a:p>
          <a:p>
            <a:endParaRPr lang="pt-BR" sz="2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pt-BR" sz="1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E2B5F3AF-24DB-A872-9071-2DB02564B0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0071" y="4709881"/>
            <a:ext cx="1917771" cy="1917771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3B8AA3EA-7F45-37A3-B4F3-113C754BFB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" r="2265"/>
          <a:stretch/>
        </p:blipFill>
        <p:spPr>
          <a:xfrm>
            <a:off x="7536159" y="5134931"/>
            <a:ext cx="4655839" cy="1734280"/>
          </a:xfrm>
          <a:prstGeom prst="rect">
            <a:avLst/>
          </a:prstGeom>
        </p:spPr>
      </p:pic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0162002C-C67D-0991-0023-6A12DBE95E98}"/>
              </a:ext>
            </a:extLst>
          </p:cNvPr>
          <p:cNvCxnSpPr>
            <a:cxnSpLocks/>
          </p:cNvCxnSpPr>
          <p:nvPr/>
        </p:nvCxnSpPr>
        <p:spPr>
          <a:xfrm>
            <a:off x="1199456" y="116632"/>
            <a:ext cx="0" cy="1224136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Balão de Fala: Oval 13">
            <a:extLst>
              <a:ext uri="{FF2B5EF4-FFF2-40B4-BE49-F238E27FC236}">
                <a16:creationId xmlns:a16="http://schemas.microsoft.com/office/drawing/2014/main" id="{927B4457-57CF-86C2-B4EA-19F049E6789D}"/>
              </a:ext>
            </a:extLst>
          </p:cNvPr>
          <p:cNvSpPr/>
          <p:nvPr/>
        </p:nvSpPr>
        <p:spPr>
          <a:xfrm>
            <a:off x="7901457" y="5033092"/>
            <a:ext cx="1917770" cy="844181"/>
          </a:xfrm>
          <a:prstGeom prst="wedgeEllipseCallout">
            <a:avLst>
              <a:gd name="adj1" fmla="val 68709"/>
              <a:gd name="adj2" fmla="val -20388"/>
            </a:avLst>
          </a:prstGeom>
          <a:solidFill>
            <a:schemeClr val="accent5">
              <a:lumMod val="40000"/>
              <a:lumOff val="60000"/>
              <a:alpha val="50000"/>
            </a:schemeClr>
          </a:solidFill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D102BCF7-A95D-C2B6-E1DE-382A48AFD0D8}"/>
              </a:ext>
            </a:extLst>
          </p:cNvPr>
          <p:cNvSpPr txBox="1"/>
          <p:nvPr/>
        </p:nvSpPr>
        <p:spPr>
          <a:xfrm>
            <a:off x="7901459" y="5076474"/>
            <a:ext cx="19285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ln w="0"/>
                <a:solidFill>
                  <a:srgbClr val="002060"/>
                </a:solidFill>
                <a:latin typeface="Comic Sans MS" panose="030F0702030302020204" pitchFamily="66" charset="0"/>
              </a:rPr>
              <a:t>Olá.</a:t>
            </a:r>
          </a:p>
          <a:p>
            <a:pPr algn="ctr"/>
            <a:r>
              <a:rPr lang="pt-BR" sz="1400" b="1" dirty="0">
                <a:ln w="0"/>
                <a:solidFill>
                  <a:srgbClr val="002060"/>
                </a:solidFill>
                <a:latin typeface="Comic Sans MS" panose="030F0702030302020204" pitchFamily="66" charset="0"/>
              </a:rPr>
              <a:t>Seja Bem Vindo(a)!!!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63AF787-FCAB-917F-E197-095C1408498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28" y="217649"/>
            <a:ext cx="1004161" cy="1057716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E0A5D6E7-EE35-D34B-9B4B-D0B05E3A1994}"/>
              </a:ext>
            </a:extLst>
          </p:cNvPr>
          <p:cNvSpPr txBox="1"/>
          <p:nvPr/>
        </p:nvSpPr>
        <p:spPr>
          <a:xfrm>
            <a:off x="263354" y="1988840"/>
            <a:ext cx="119286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i="1" dirty="0">
                <a:latin typeface="Comic Sans MS" panose="030F0702030302020204" pitchFamily="66" charset="0"/>
                <a:cs typeface="Arial" panose="020B0604020202020204" pitchFamily="34" charset="0"/>
              </a:rPr>
              <a:t>Boa tarde!</a:t>
            </a:r>
          </a:p>
          <a:p>
            <a:r>
              <a:rPr lang="pt-BR" b="1" i="1" dirty="0">
                <a:solidFill>
                  <a:srgbClr val="00206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Hoje é: </a:t>
            </a:r>
            <a:fld id="{ECCB650D-EE5B-4F9F-BC1F-3C7EB915C81B}" type="datetime1">
              <a:rPr lang="pt-BR" sz="1600" b="1" i="1" smtClean="0">
                <a:solidFill>
                  <a:srgbClr val="00206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pPr/>
              <a:t>19/05/2026</a:t>
            </a:fld>
            <a:endParaRPr lang="pt-BR" sz="1600" b="1" i="1" dirty="0">
              <a:solidFill>
                <a:srgbClr val="002060"/>
              </a:solidFill>
              <a:latin typeface="Comic Sans MS" panose="030F0702030302020204" pitchFamily="66" charset="0"/>
              <a:cs typeface="Calibri" panose="020F0502020204030204" pitchFamily="34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27F7BA88-59C2-9928-8D52-219607D943E2}"/>
              </a:ext>
            </a:extLst>
          </p:cNvPr>
          <p:cNvSpPr txBox="1"/>
          <p:nvPr/>
        </p:nvSpPr>
        <p:spPr>
          <a:xfrm>
            <a:off x="9984436" y="836712"/>
            <a:ext cx="2207564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pt-BR" sz="2000" b="1" i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Prof.</a:t>
            </a:r>
            <a:r>
              <a:rPr lang="pt-BR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WAGNER</a:t>
            </a:r>
            <a:endParaRPr lang="pt-BR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4018890"/>
      </p:ext>
    </p:extLst>
  </p:cSld>
  <p:clrMapOvr>
    <a:masterClrMapping/>
  </p:clrMapOvr>
  <p:transition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91C955-0A56-7C54-CF99-AF0669B7B9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ço Reservado para Conteúdo 2">
            <a:extLst>
              <a:ext uri="{FF2B5EF4-FFF2-40B4-BE49-F238E27FC236}">
                <a16:creationId xmlns:a16="http://schemas.microsoft.com/office/drawing/2014/main" id="{01C52075-56CE-0C60-21B2-524359BEB3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484784"/>
            <a:ext cx="12191999" cy="537321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t-BR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Medidas de Tendência Central</a:t>
            </a:r>
            <a:endParaRPr lang="pt-BR" sz="10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buNone/>
            </a:pPr>
            <a:endParaRPr lang="pt-BR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São cálculos rápidos para encontrar o ponto central ou o valor "típico" de um conjunto de dados:</a:t>
            </a:r>
          </a:p>
          <a:p>
            <a:pPr marL="0" indent="0" algn="just">
              <a:buNone/>
            </a:pPr>
            <a:endParaRPr lang="pt-BR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Wingdings" panose="05000000000000000000" pitchFamily="2" charset="2"/>
              <a:buChar char="q"/>
            </a:pP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Média</a:t>
            </a:r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Soma de todos os valores dividida pela quantidade total de itens;</a:t>
            </a:r>
          </a:p>
          <a:p>
            <a:pPr algn="just">
              <a:buFont typeface="Wingdings" panose="05000000000000000000" pitchFamily="2" charset="2"/>
              <a:buChar char="q"/>
            </a:pPr>
            <a:endParaRPr lang="pt-BR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Wingdings" panose="05000000000000000000" pitchFamily="2" charset="2"/>
              <a:buChar char="q"/>
            </a:pP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Mediana</a:t>
            </a:r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O valor exato do meio quando todos os dados estão organizados em ordem crescente;</a:t>
            </a:r>
          </a:p>
          <a:p>
            <a:pPr algn="just">
              <a:buFont typeface="Wingdings" panose="05000000000000000000" pitchFamily="2" charset="2"/>
              <a:buChar char="q"/>
            </a:pPr>
            <a:endParaRPr lang="pt-BR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Wingdings" panose="05000000000000000000" pitchFamily="2" charset="2"/>
              <a:buChar char="q"/>
            </a:pP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Moda</a:t>
            </a:r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O valor que mais se repete dentro do conjunto de dados.</a:t>
            </a:r>
          </a:p>
        </p:txBody>
      </p:sp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297DC9EF-5485-8581-EDC8-50B8C445121A}"/>
              </a:ext>
            </a:extLst>
          </p:cNvPr>
          <p:cNvCxnSpPr>
            <a:cxnSpLocks/>
          </p:cNvCxnSpPr>
          <p:nvPr/>
        </p:nvCxnSpPr>
        <p:spPr>
          <a:xfrm>
            <a:off x="1199456" y="116632"/>
            <a:ext cx="0" cy="1224136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m 4">
            <a:extLst>
              <a:ext uri="{FF2B5EF4-FFF2-40B4-BE49-F238E27FC236}">
                <a16:creationId xmlns:a16="http://schemas.microsoft.com/office/drawing/2014/main" id="{D026ED1F-8D3E-29F1-6193-6847CE6F4C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28" y="217649"/>
            <a:ext cx="1004161" cy="1057716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6818293C-7F00-3BDD-30AB-D67372F8C5CA}"/>
              </a:ext>
            </a:extLst>
          </p:cNvPr>
          <p:cNvSpPr txBox="1"/>
          <p:nvPr/>
        </p:nvSpPr>
        <p:spPr>
          <a:xfrm>
            <a:off x="1199456" y="332656"/>
            <a:ext cx="10992544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t-BR" sz="5400" b="1" spc="15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MATEMÁTICA</a:t>
            </a:r>
            <a:endParaRPr lang="pt-BR" sz="4400" b="1" spc="15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7FB0A051-26B9-D4F0-FBE4-A1211C7DDB01}"/>
              </a:ext>
            </a:extLst>
          </p:cNvPr>
          <p:cNvSpPr txBox="1"/>
          <p:nvPr/>
        </p:nvSpPr>
        <p:spPr>
          <a:xfrm>
            <a:off x="9984436" y="836712"/>
            <a:ext cx="2207564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pt-BR" sz="2000" b="1" i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Prof.</a:t>
            </a:r>
            <a:r>
              <a:rPr lang="pt-BR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WAGNER</a:t>
            </a:r>
            <a:endParaRPr lang="pt-BR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10644285-B87E-498F-ED02-1D04B2347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" r="28"/>
          <a:stretch/>
        </p:blipFill>
        <p:spPr bwMode="auto">
          <a:xfrm>
            <a:off x="11224833" y="404664"/>
            <a:ext cx="867401" cy="315284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9538831"/>
      </p:ext>
    </p:extLst>
  </p:cSld>
  <p:clrMapOvr>
    <a:masterClrMapping/>
  </p:clrMapOvr>
  <p:transition spd="slow" advTm="300000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E37C6D-CFDE-A303-F86C-879CB934D5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ço Reservado para Conteúdo 2">
            <a:extLst>
              <a:ext uri="{FF2B5EF4-FFF2-40B4-BE49-F238E27FC236}">
                <a16:creationId xmlns:a16="http://schemas.microsoft.com/office/drawing/2014/main" id="{EBE62754-237D-5E27-F7B7-FDD57958E6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484784"/>
            <a:ext cx="12191999" cy="537321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t-BR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Pausa...</a:t>
            </a:r>
            <a:endParaRPr lang="pt-BR" sz="10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buNone/>
            </a:pPr>
            <a:endParaRPr lang="pt-BR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pt-BR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FCB12243-F24B-C185-3C53-385D33C4671D}"/>
              </a:ext>
            </a:extLst>
          </p:cNvPr>
          <p:cNvCxnSpPr>
            <a:cxnSpLocks/>
          </p:cNvCxnSpPr>
          <p:nvPr/>
        </p:nvCxnSpPr>
        <p:spPr>
          <a:xfrm>
            <a:off x="1199456" y="116632"/>
            <a:ext cx="0" cy="1224136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m 4">
            <a:extLst>
              <a:ext uri="{FF2B5EF4-FFF2-40B4-BE49-F238E27FC236}">
                <a16:creationId xmlns:a16="http://schemas.microsoft.com/office/drawing/2014/main" id="{65CE2931-9DF3-5800-DA1B-7AAA4F3133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28" y="217649"/>
            <a:ext cx="1004161" cy="1057716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22C3F3E1-7A38-DD5E-97C9-D634C6E53F35}"/>
              </a:ext>
            </a:extLst>
          </p:cNvPr>
          <p:cNvSpPr txBox="1"/>
          <p:nvPr/>
        </p:nvSpPr>
        <p:spPr>
          <a:xfrm>
            <a:off x="1199456" y="332656"/>
            <a:ext cx="10992544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t-BR" sz="5400" b="1" spc="15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MATEMÁTICA</a:t>
            </a:r>
            <a:endParaRPr lang="pt-BR" sz="4400" b="1" spc="15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3D788BCD-DE48-5373-61DF-9046F9A95771}"/>
              </a:ext>
            </a:extLst>
          </p:cNvPr>
          <p:cNvSpPr txBox="1"/>
          <p:nvPr/>
        </p:nvSpPr>
        <p:spPr>
          <a:xfrm>
            <a:off x="9984436" y="836712"/>
            <a:ext cx="2207564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pt-BR" sz="2000" b="1" i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Prof.</a:t>
            </a:r>
            <a:r>
              <a:rPr lang="pt-BR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WAGNER</a:t>
            </a:r>
            <a:endParaRPr lang="pt-BR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62A4C671-0152-9F3A-DB82-3993D6786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" r="1691"/>
          <a:stretch/>
        </p:blipFill>
        <p:spPr bwMode="auto">
          <a:xfrm>
            <a:off x="11224833" y="404664"/>
            <a:ext cx="867401" cy="315284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6879164"/>
      </p:ext>
    </p:extLst>
  </p:cSld>
  <p:clrMapOvr>
    <a:masterClrMapping/>
  </p:clrMapOvr>
  <p:transition spd="slow" advTm="120000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42342E-7CF6-0AF9-CE89-42E0CFC497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ço Reservado para Conteúdo 2">
            <a:extLst>
              <a:ext uri="{FF2B5EF4-FFF2-40B4-BE49-F238E27FC236}">
                <a16:creationId xmlns:a16="http://schemas.microsoft.com/office/drawing/2014/main" id="{16495C04-9E7A-FF27-CC8F-9966165D27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484784"/>
            <a:ext cx="12191999" cy="537321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t-BR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Distribuição de Frequência</a:t>
            </a:r>
            <a:endParaRPr lang="pt-BR" sz="10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buNone/>
            </a:pPr>
            <a:endParaRPr lang="pt-BR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Wingdings" panose="05000000000000000000" pitchFamily="2" charset="2"/>
              <a:buChar char="q"/>
            </a:pP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Frequência Absoluta</a:t>
            </a:r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O número de vezes exato que um determinado dado aparece no estudo.</a:t>
            </a:r>
          </a:p>
          <a:p>
            <a:pPr marL="0" indent="0" algn="just">
              <a:buNone/>
            </a:pPr>
            <a:endParaRPr lang="pt-BR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Wingdings" panose="05000000000000000000" pitchFamily="2" charset="2"/>
              <a:buChar char="q"/>
            </a:pP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Frequência Relativa</a:t>
            </a:r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 porcentagem ou proporção que esse dado representa em relação ao total pesquisado.</a:t>
            </a:r>
          </a:p>
          <a:p>
            <a:pPr marL="0" indent="0" algn="just">
              <a:buNone/>
            </a:pPr>
            <a:endParaRPr lang="pt-BR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9BF270EE-5A03-17C3-07EA-3BD76A6E0F8D}"/>
              </a:ext>
            </a:extLst>
          </p:cNvPr>
          <p:cNvCxnSpPr>
            <a:cxnSpLocks/>
          </p:cNvCxnSpPr>
          <p:nvPr/>
        </p:nvCxnSpPr>
        <p:spPr>
          <a:xfrm>
            <a:off x="1199456" y="116632"/>
            <a:ext cx="0" cy="1224136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m 4">
            <a:extLst>
              <a:ext uri="{FF2B5EF4-FFF2-40B4-BE49-F238E27FC236}">
                <a16:creationId xmlns:a16="http://schemas.microsoft.com/office/drawing/2014/main" id="{F06D582A-11B6-34F0-4A1E-3CF58AA5B6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28" y="217649"/>
            <a:ext cx="1004161" cy="1057716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3CF1B535-83FF-DDAA-F3E8-18D03EE3D45D}"/>
              </a:ext>
            </a:extLst>
          </p:cNvPr>
          <p:cNvSpPr txBox="1"/>
          <p:nvPr/>
        </p:nvSpPr>
        <p:spPr>
          <a:xfrm>
            <a:off x="1199456" y="332656"/>
            <a:ext cx="10992544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t-BR" sz="5400" b="1" spc="15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MATEMÁTICA</a:t>
            </a:r>
            <a:endParaRPr lang="pt-BR" sz="4400" b="1" spc="15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D3EB4A7-B0B9-7687-84EA-115575A50B02}"/>
              </a:ext>
            </a:extLst>
          </p:cNvPr>
          <p:cNvSpPr txBox="1"/>
          <p:nvPr/>
        </p:nvSpPr>
        <p:spPr>
          <a:xfrm>
            <a:off x="9984436" y="836712"/>
            <a:ext cx="2207564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pt-BR" sz="2000" b="1" i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Prof.</a:t>
            </a:r>
            <a:r>
              <a:rPr lang="pt-BR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WAGNER</a:t>
            </a:r>
            <a:endParaRPr lang="pt-BR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960F6C63-197C-AE74-3B23-645600BA9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0" b="950"/>
          <a:stretch/>
        </p:blipFill>
        <p:spPr bwMode="auto">
          <a:xfrm>
            <a:off x="11224833" y="404664"/>
            <a:ext cx="867401" cy="315284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9101184"/>
      </p:ext>
    </p:extLst>
  </p:cSld>
  <p:clrMapOvr>
    <a:masterClrMapping/>
  </p:clrMapOvr>
  <p:transition spd="slow" advTm="240000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F8203B-3E4B-67C0-2556-9F8B1F61E1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ço Reservado para Conteúdo 2">
            <a:extLst>
              <a:ext uri="{FF2B5EF4-FFF2-40B4-BE49-F238E27FC236}">
                <a16:creationId xmlns:a16="http://schemas.microsoft.com/office/drawing/2014/main" id="{96D1D9BA-8A68-096A-068A-69DF8016A3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484784"/>
            <a:ext cx="12191999" cy="537321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t-BR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Pausa...</a:t>
            </a:r>
            <a:endParaRPr lang="pt-BR" sz="10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buNone/>
            </a:pPr>
            <a:endParaRPr lang="pt-BR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pt-BR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2157782B-E02F-B765-52AE-CB1296F2D14D}"/>
              </a:ext>
            </a:extLst>
          </p:cNvPr>
          <p:cNvCxnSpPr>
            <a:cxnSpLocks/>
          </p:cNvCxnSpPr>
          <p:nvPr/>
        </p:nvCxnSpPr>
        <p:spPr>
          <a:xfrm>
            <a:off x="1199456" y="116632"/>
            <a:ext cx="0" cy="1224136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m 4">
            <a:extLst>
              <a:ext uri="{FF2B5EF4-FFF2-40B4-BE49-F238E27FC236}">
                <a16:creationId xmlns:a16="http://schemas.microsoft.com/office/drawing/2014/main" id="{CC6820EE-574A-44E3-912B-3383B7B2AA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28" y="217649"/>
            <a:ext cx="1004161" cy="1057716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F9144A26-9C0A-985B-C2B5-A1313F5EFAE2}"/>
              </a:ext>
            </a:extLst>
          </p:cNvPr>
          <p:cNvSpPr txBox="1"/>
          <p:nvPr/>
        </p:nvSpPr>
        <p:spPr>
          <a:xfrm>
            <a:off x="1199456" y="332656"/>
            <a:ext cx="10992544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t-BR" sz="5400" b="1" spc="15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MATEMÁTICA</a:t>
            </a:r>
            <a:endParaRPr lang="pt-BR" sz="4400" b="1" spc="15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CA7BC87F-ABC6-8AEB-DA9C-C83806474C2E}"/>
              </a:ext>
            </a:extLst>
          </p:cNvPr>
          <p:cNvSpPr txBox="1"/>
          <p:nvPr/>
        </p:nvSpPr>
        <p:spPr>
          <a:xfrm>
            <a:off x="9984436" y="836712"/>
            <a:ext cx="2207564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pt-BR" sz="2000" b="1" i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Prof.</a:t>
            </a:r>
            <a:r>
              <a:rPr lang="pt-BR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WAGNER</a:t>
            </a:r>
            <a:endParaRPr lang="pt-BR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5CE3199F-D717-77CD-262F-983916C7A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" r="1691"/>
          <a:stretch/>
        </p:blipFill>
        <p:spPr bwMode="auto">
          <a:xfrm>
            <a:off x="11224833" y="404664"/>
            <a:ext cx="867401" cy="315284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937148"/>
      </p:ext>
    </p:extLst>
  </p:cSld>
  <p:clrMapOvr>
    <a:masterClrMapping/>
  </p:clrMapOvr>
  <p:transition spd="slow" advTm="120000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2AF65C-3FC3-EDF3-8CAB-C3B5811E53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ço Reservado para Conteúdo 2">
            <a:extLst>
              <a:ext uri="{FF2B5EF4-FFF2-40B4-BE49-F238E27FC236}">
                <a16:creationId xmlns:a16="http://schemas.microsoft.com/office/drawing/2014/main" id="{A175EFBA-83E9-7A8E-79A5-F064F6D6C0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484784"/>
            <a:ext cx="12191999" cy="537321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t-BR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Exemplificação dos Principais Conceitos</a:t>
            </a:r>
            <a:endParaRPr lang="pt-BR" sz="10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buNone/>
            </a:pPr>
            <a:endParaRPr lang="pt-BR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pt-BR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C7FC7735-6CF3-D9E9-6EE0-F3F8A3FE272E}"/>
              </a:ext>
            </a:extLst>
          </p:cNvPr>
          <p:cNvCxnSpPr>
            <a:cxnSpLocks/>
          </p:cNvCxnSpPr>
          <p:nvPr/>
        </p:nvCxnSpPr>
        <p:spPr>
          <a:xfrm>
            <a:off x="1199456" y="116632"/>
            <a:ext cx="0" cy="1224136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m 4">
            <a:extLst>
              <a:ext uri="{FF2B5EF4-FFF2-40B4-BE49-F238E27FC236}">
                <a16:creationId xmlns:a16="http://schemas.microsoft.com/office/drawing/2014/main" id="{A9FAD96D-1D9F-58EB-652F-BA074DDD78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28" y="217649"/>
            <a:ext cx="1004161" cy="1057716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A7320936-A6BB-8546-9AC5-0241C99E536C}"/>
              </a:ext>
            </a:extLst>
          </p:cNvPr>
          <p:cNvSpPr txBox="1"/>
          <p:nvPr/>
        </p:nvSpPr>
        <p:spPr>
          <a:xfrm>
            <a:off x="1199456" y="332656"/>
            <a:ext cx="10992544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t-BR" sz="5400" b="1" spc="15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MATEMÁTICA</a:t>
            </a:r>
            <a:endParaRPr lang="pt-BR" sz="4400" b="1" spc="15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72A0BA6F-0245-C3F6-A439-F8BAF5239998}"/>
              </a:ext>
            </a:extLst>
          </p:cNvPr>
          <p:cNvSpPr txBox="1"/>
          <p:nvPr/>
        </p:nvSpPr>
        <p:spPr>
          <a:xfrm>
            <a:off x="9984436" y="836712"/>
            <a:ext cx="2207564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pt-BR" sz="2000" b="1" i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Prof.</a:t>
            </a:r>
            <a:r>
              <a:rPr lang="pt-BR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WAGNER</a:t>
            </a:r>
            <a:endParaRPr lang="pt-BR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BE03E3F6-CB60-65BF-FEB6-28C9DE8A7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" r="967"/>
          <a:stretch/>
        </p:blipFill>
        <p:spPr bwMode="auto">
          <a:xfrm>
            <a:off x="11224833" y="404664"/>
            <a:ext cx="867401" cy="315284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7A46C2A4-0886-B297-A173-8A837C6459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4612926"/>
              </p:ext>
            </p:extLst>
          </p:nvPr>
        </p:nvGraphicFramePr>
        <p:xfrm>
          <a:off x="557201" y="2204864"/>
          <a:ext cx="11088000" cy="381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000">
                  <a:extLst>
                    <a:ext uri="{9D8B030D-6E8A-4147-A177-3AD203B41FA5}">
                      <a16:colId xmlns:a16="http://schemas.microsoft.com/office/drawing/2014/main" val="789461451"/>
                    </a:ext>
                  </a:extLst>
                </a:gridCol>
                <a:gridCol w="4284000">
                  <a:extLst>
                    <a:ext uri="{9D8B030D-6E8A-4147-A177-3AD203B41FA5}">
                      <a16:colId xmlns:a16="http://schemas.microsoft.com/office/drawing/2014/main" val="1324660444"/>
                    </a:ext>
                  </a:extLst>
                </a:gridCol>
                <a:gridCol w="4284000">
                  <a:extLst>
                    <a:ext uri="{9D8B030D-6E8A-4147-A177-3AD203B41FA5}">
                      <a16:colId xmlns:a16="http://schemas.microsoft.com/office/drawing/2014/main" val="34813703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t-BR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CONCEITO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DEFINIÇÃO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EXEMPLO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8652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pt-BR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Estatística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Área da Matemática responsável por coletar, organizar, analisar e interpretar dados.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Pesquisa eleitoral, boletim escolar, previsão do tempo.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25127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pt-BR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População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Conjunto total de elementos que possuem uma característica em comum e serão analisados.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Todos os alunos de uma escola.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84011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pt-BR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Amostra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Parte da população escolhida para representar o todo.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 alunos entrevistados da escola.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54537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pt-BR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Variável</a:t>
                      </a:r>
                      <a:endParaRPr lang="pt-BR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Característica observada durante a pesquisa.</a:t>
                      </a:r>
                      <a:endParaRPr lang="pt-BR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Idade, altura, cor favorita.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0641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9511403"/>
      </p:ext>
    </p:extLst>
  </p:cSld>
  <p:clrMapOvr>
    <a:masterClrMapping/>
  </p:clrMapOvr>
  <p:transition spd="slow" advTm="600000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CADB7D-C323-5511-2628-99708D9A50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ço Reservado para Conteúdo 2">
            <a:extLst>
              <a:ext uri="{FF2B5EF4-FFF2-40B4-BE49-F238E27FC236}">
                <a16:creationId xmlns:a16="http://schemas.microsoft.com/office/drawing/2014/main" id="{D3178FC6-BF36-86FC-30C5-7580A5D025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484784"/>
            <a:ext cx="12191999" cy="537321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t-BR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Pausa...</a:t>
            </a:r>
            <a:endParaRPr lang="pt-BR" sz="10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buNone/>
            </a:pPr>
            <a:endParaRPr lang="pt-BR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pt-BR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BCE5850E-B892-DBE2-05D6-940E24FE8119}"/>
              </a:ext>
            </a:extLst>
          </p:cNvPr>
          <p:cNvCxnSpPr>
            <a:cxnSpLocks/>
          </p:cNvCxnSpPr>
          <p:nvPr/>
        </p:nvCxnSpPr>
        <p:spPr>
          <a:xfrm>
            <a:off x="1199456" y="116632"/>
            <a:ext cx="0" cy="1224136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m 4">
            <a:extLst>
              <a:ext uri="{FF2B5EF4-FFF2-40B4-BE49-F238E27FC236}">
                <a16:creationId xmlns:a16="http://schemas.microsoft.com/office/drawing/2014/main" id="{F9F8ED58-12AC-E68C-6AEC-561DF77A7D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28" y="217649"/>
            <a:ext cx="1004161" cy="1057716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BE3DC317-93CB-4662-431D-200102843277}"/>
              </a:ext>
            </a:extLst>
          </p:cNvPr>
          <p:cNvSpPr txBox="1"/>
          <p:nvPr/>
        </p:nvSpPr>
        <p:spPr>
          <a:xfrm>
            <a:off x="1199456" y="332656"/>
            <a:ext cx="10992544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t-BR" sz="5400" b="1" spc="15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MATEMÁTICA</a:t>
            </a:r>
            <a:endParaRPr lang="pt-BR" sz="4400" b="1" spc="15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C3F63D71-1FA5-FA73-F2F2-73BC52B209BE}"/>
              </a:ext>
            </a:extLst>
          </p:cNvPr>
          <p:cNvSpPr txBox="1"/>
          <p:nvPr/>
        </p:nvSpPr>
        <p:spPr>
          <a:xfrm>
            <a:off x="9984436" y="836712"/>
            <a:ext cx="2207564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pt-BR" sz="2000" b="1" i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Prof.</a:t>
            </a:r>
            <a:r>
              <a:rPr lang="pt-BR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WAGNER</a:t>
            </a:r>
            <a:endParaRPr lang="pt-BR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E52795A0-B958-1A20-8A57-82A7F1A2D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" r="1691"/>
          <a:stretch/>
        </p:blipFill>
        <p:spPr bwMode="auto">
          <a:xfrm>
            <a:off x="11224833" y="404664"/>
            <a:ext cx="867401" cy="315284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71803"/>
      </p:ext>
    </p:extLst>
  </p:cSld>
  <p:clrMapOvr>
    <a:masterClrMapping/>
  </p:clrMapOvr>
  <p:transition spd="slow" advTm="120000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D4D5B0-6A50-407B-A4B8-DD998675E4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ço Reservado para Conteúdo 2">
            <a:extLst>
              <a:ext uri="{FF2B5EF4-FFF2-40B4-BE49-F238E27FC236}">
                <a16:creationId xmlns:a16="http://schemas.microsoft.com/office/drawing/2014/main" id="{05A11328-4163-7943-31A0-01C1D973CA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484784"/>
            <a:ext cx="12191999" cy="537321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t-BR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Exemplificação dos Principais Conceitos</a:t>
            </a:r>
            <a:endParaRPr lang="pt-BR" sz="10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buNone/>
            </a:pPr>
            <a:endParaRPr lang="pt-BR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pt-BR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DD43F6EA-EBF2-6F98-6331-3F48A7466B19}"/>
              </a:ext>
            </a:extLst>
          </p:cNvPr>
          <p:cNvCxnSpPr>
            <a:cxnSpLocks/>
          </p:cNvCxnSpPr>
          <p:nvPr/>
        </p:nvCxnSpPr>
        <p:spPr>
          <a:xfrm>
            <a:off x="1199456" y="116632"/>
            <a:ext cx="0" cy="1224136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m 4">
            <a:extLst>
              <a:ext uri="{FF2B5EF4-FFF2-40B4-BE49-F238E27FC236}">
                <a16:creationId xmlns:a16="http://schemas.microsoft.com/office/drawing/2014/main" id="{5B40BDB9-AA2D-A127-8FF3-F95413D34D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28" y="217649"/>
            <a:ext cx="1004161" cy="1057716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AE5621B5-2EEA-7CE9-CFB9-6709FD00F8AC}"/>
              </a:ext>
            </a:extLst>
          </p:cNvPr>
          <p:cNvSpPr txBox="1"/>
          <p:nvPr/>
        </p:nvSpPr>
        <p:spPr>
          <a:xfrm>
            <a:off x="1199456" y="332656"/>
            <a:ext cx="10992544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t-BR" sz="5400" b="1" spc="15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MATEMÁTICA</a:t>
            </a:r>
            <a:endParaRPr lang="pt-BR" sz="4400" b="1" spc="15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7C845D38-4ABA-A6FA-F721-B6BEF0A43511}"/>
              </a:ext>
            </a:extLst>
          </p:cNvPr>
          <p:cNvSpPr txBox="1"/>
          <p:nvPr/>
        </p:nvSpPr>
        <p:spPr>
          <a:xfrm>
            <a:off x="9984436" y="836712"/>
            <a:ext cx="2207564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pt-BR" sz="2000" b="1" i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Prof.</a:t>
            </a:r>
            <a:r>
              <a:rPr lang="pt-BR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WAGNER</a:t>
            </a:r>
            <a:endParaRPr lang="pt-BR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647964CB-4BC6-6791-B67F-9B3E7EEA35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8488651"/>
              </p:ext>
            </p:extLst>
          </p:nvPr>
        </p:nvGraphicFramePr>
        <p:xfrm>
          <a:off x="557201" y="2204864"/>
          <a:ext cx="11088000" cy="3596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000">
                  <a:extLst>
                    <a:ext uri="{9D8B030D-6E8A-4147-A177-3AD203B41FA5}">
                      <a16:colId xmlns:a16="http://schemas.microsoft.com/office/drawing/2014/main" val="789461451"/>
                    </a:ext>
                  </a:extLst>
                </a:gridCol>
                <a:gridCol w="4284000">
                  <a:extLst>
                    <a:ext uri="{9D8B030D-6E8A-4147-A177-3AD203B41FA5}">
                      <a16:colId xmlns:a16="http://schemas.microsoft.com/office/drawing/2014/main" val="1324660444"/>
                    </a:ext>
                  </a:extLst>
                </a:gridCol>
                <a:gridCol w="4284000">
                  <a:extLst>
                    <a:ext uri="{9D8B030D-6E8A-4147-A177-3AD203B41FA5}">
                      <a16:colId xmlns:a16="http://schemas.microsoft.com/office/drawing/2014/main" val="34813703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t-BR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CONCEITO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DEFINIÇÃO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EXEMPLO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8652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pt-BR" sz="2000" dirty="0"/>
                        <a:t>Variável Qualitativa</a:t>
                      </a:r>
                      <a:endParaRPr lang="pt-BR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2000" dirty="0"/>
                        <a:t>Representa uma qualidade ou característica não numérica.</a:t>
                      </a:r>
                      <a:endParaRPr lang="pt-BR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2000" dirty="0"/>
                        <a:t>Time favorito, gênero musical.</a:t>
                      </a:r>
                      <a:endParaRPr lang="pt-BR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25127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pt-BR" sz="2000" dirty="0"/>
                        <a:t>Variável Quantitativa</a:t>
                      </a:r>
                      <a:endParaRPr lang="pt-BR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2000" dirty="0"/>
                        <a:t>Representa valores numéricos.</a:t>
                      </a:r>
                      <a:endParaRPr lang="pt-BR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2000" dirty="0"/>
                        <a:t>Nota da prova, idade, altura.</a:t>
                      </a:r>
                      <a:endParaRPr lang="pt-BR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84011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pt-BR" sz="2000" dirty="0"/>
                        <a:t>Frequência</a:t>
                      </a:r>
                      <a:endParaRPr lang="pt-BR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2000" dirty="0"/>
                        <a:t>Quantidade de vezes que um dado aparece.</a:t>
                      </a:r>
                      <a:endParaRPr lang="pt-BR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2000" dirty="0"/>
                        <a:t>12 alunos preferem futebol.</a:t>
                      </a:r>
                      <a:endParaRPr lang="pt-BR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54537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pt-BR" sz="2000" dirty="0"/>
                        <a:t>Infográfico</a:t>
                      </a:r>
                      <a:endParaRPr lang="pt-BR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2000" dirty="0"/>
                        <a:t>Representação visual de informações com textos curtos, imagens e gráficos.</a:t>
                      </a:r>
                      <a:endParaRPr lang="pt-BR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2000" dirty="0"/>
                        <a:t>Infográfico sobre consumo de água.</a:t>
                      </a:r>
                      <a:endParaRPr lang="pt-BR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0641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pt-BR" sz="2000" dirty="0"/>
                        <a:t>Média</a:t>
                      </a:r>
                      <a:endParaRPr lang="pt-BR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2000" dirty="0"/>
                        <a:t>Soma de todos os valores dividida pela quantidade de dados.</a:t>
                      </a:r>
                      <a:endParaRPr lang="pt-BR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2000" dirty="0"/>
                        <a:t>Notas 6, 7, 8 e 9 → média = 7,5</a:t>
                      </a:r>
                      <a:endParaRPr lang="pt-BR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7766226"/>
                  </a:ext>
                </a:extLst>
              </a:tr>
            </a:tbl>
          </a:graphicData>
        </a:graphic>
      </p:graphicFrame>
      <p:pic>
        <p:nvPicPr>
          <p:cNvPr id="6" name="Picture 6">
            <a:extLst>
              <a:ext uri="{FF2B5EF4-FFF2-40B4-BE49-F238E27FC236}">
                <a16:creationId xmlns:a16="http://schemas.microsoft.com/office/drawing/2014/main" id="{2747D5A6-A787-A67C-9F68-358311A75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" r="967"/>
          <a:stretch/>
        </p:blipFill>
        <p:spPr bwMode="auto">
          <a:xfrm>
            <a:off x="11224833" y="404664"/>
            <a:ext cx="867401" cy="315284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6156402"/>
      </p:ext>
    </p:extLst>
  </p:cSld>
  <p:clrMapOvr>
    <a:masterClrMapping/>
  </p:clrMapOvr>
  <p:transition spd="slow" advTm="600000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76E760-C372-71C0-1CF1-3C519F9969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ço Reservado para Conteúdo 2">
            <a:extLst>
              <a:ext uri="{FF2B5EF4-FFF2-40B4-BE49-F238E27FC236}">
                <a16:creationId xmlns:a16="http://schemas.microsoft.com/office/drawing/2014/main" id="{728C0B0E-E59E-103A-DD84-57F8926484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484784"/>
            <a:ext cx="12191999" cy="537321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t-BR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Pausa...</a:t>
            </a:r>
            <a:endParaRPr lang="pt-BR" sz="10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buNone/>
            </a:pPr>
            <a:endParaRPr lang="pt-BR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pt-BR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6B86A914-2DAE-0E09-9232-56F16F99F6EC}"/>
              </a:ext>
            </a:extLst>
          </p:cNvPr>
          <p:cNvCxnSpPr>
            <a:cxnSpLocks/>
          </p:cNvCxnSpPr>
          <p:nvPr/>
        </p:nvCxnSpPr>
        <p:spPr>
          <a:xfrm>
            <a:off x="1199456" y="116632"/>
            <a:ext cx="0" cy="1224136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m 4">
            <a:extLst>
              <a:ext uri="{FF2B5EF4-FFF2-40B4-BE49-F238E27FC236}">
                <a16:creationId xmlns:a16="http://schemas.microsoft.com/office/drawing/2014/main" id="{E7AF4B8E-74D5-7678-6860-B8965D96D7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28" y="217649"/>
            <a:ext cx="1004161" cy="1057716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66E920F7-9225-1D54-11E1-C92150A1D562}"/>
              </a:ext>
            </a:extLst>
          </p:cNvPr>
          <p:cNvSpPr txBox="1"/>
          <p:nvPr/>
        </p:nvSpPr>
        <p:spPr>
          <a:xfrm>
            <a:off x="1199456" y="332656"/>
            <a:ext cx="10992544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t-BR" sz="5400" b="1" spc="15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MATEMÁTICA</a:t>
            </a:r>
            <a:endParaRPr lang="pt-BR" sz="4400" b="1" spc="15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FD13F975-B00D-4893-EA85-67D5292BA083}"/>
              </a:ext>
            </a:extLst>
          </p:cNvPr>
          <p:cNvSpPr txBox="1"/>
          <p:nvPr/>
        </p:nvSpPr>
        <p:spPr>
          <a:xfrm>
            <a:off x="9984436" y="836712"/>
            <a:ext cx="2207564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pt-BR" sz="2000" b="1" i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Prof.</a:t>
            </a:r>
            <a:r>
              <a:rPr lang="pt-BR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WAGNER</a:t>
            </a:r>
            <a:endParaRPr lang="pt-BR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EE4AF2F3-F88E-6254-80DD-6775DEEAD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" r="1691"/>
          <a:stretch/>
        </p:blipFill>
        <p:spPr bwMode="auto">
          <a:xfrm>
            <a:off x="11224833" y="404664"/>
            <a:ext cx="867401" cy="315284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1906068"/>
      </p:ext>
    </p:extLst>
  </p:cSld>
  <p:clrMapOvr>
    <a:masterClrMapping/>
  </p:clrMapOvr>
  <p:transition spd="slow" advTm="120000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8E65F6-B885-A762-E838-5BEE5D740B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ço Reservado para Conteúdo 2">
            <a:extLst>
              <a:ext uri="{FF2B5EF4-FFF2-40B4-BE49-F238E27FC236}">
                <a16:creationId xmlns:a16="http://schemas.microsoft.com/office/drawing/2014/main" id="{0265788E-D835-5DBD-5F00-02AB9D517C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484784"/>
            <a:ext cx="12191999" cy="537321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t-BR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Exemplificação dos Principais Conceitos</a:t>
            </a:r>
            <a:endParaRPr lang="pt-BR" sz="10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buNone/>
            </a:pPr>
            <a:endParaRPr lang="pt-BR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pt-BR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9A01A1B2-ED90-A4E6-B75D-86084045DDE2}"/>
              </a:ext>
            </a:extLst>
          </p:cNvPr>
          <p:cNvCxnSpPr>
            <a:cxnSpLocks/>
          </p:cNvCxnSpPr>
          <p:nvPr/>
        </p:nvCxnSpPr>
        <p:spPr>
          <a:xfrm>
            <a:off x="1199456" y="116632"/>
            <a:ext cx="0" cy="1224136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m 4">
            <a:extLst>
              <a:ext uri="{FF2B5EF4-FFF2-40B4-BE49-F238E27FC236}">
                <a16:creationId xmlns:a16="http://schemas.microsoft.com/office/drawing/2014/main" id="{BC31B10D-B097-4C05-4290-19C1442D2A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28" y="217649"/>
            <a:ext cx="1004161" cy="1057716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D1FF8897-4A2A-76C2-634A-7BEE745B01DF}"/>
              </a:ext>
            </a:extLst>
          </p:cNvPr>
          <p:cNvSpPr txBox="1"/>
          <p:nvPr/>
        </p:nvSpPr>
        <p:spPr>
          <a:xfrm>
            <a:off x="1199456" y="332656"/>
            <a:ext cx="10992544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t-BR" sz="5400" b="1" spc="15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MATEMÁTICA</a:t>
            </a:r>
            <a:endParaRPr lang="pt-BR" sz="4400" b="1" spc="15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8A0FA1D-1DA1-0F81-148D-D8EBC327637A}"/>
              </a:ext>
            </a:extLst>
          </p:cNvPr>
          <p:cNvSpPr txBox="1"/>
          <p:nvPr/>
        </p:nvSpPr>
        <p:spPr>
          <a:xfrm>
            <a:off x="9984436" y="836712"/>
            <a:ext cx="2207564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pt-BR" sz="2000" b="1" i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Prof.</a:t>
            </a:r>
            <a:r>
              <a:rPr lang="pt-BR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WAGNER</a:t>
            </a:r>
            <a:endParaRPr lang="pt-BR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D55CCB4E-5246-B0E7-93BF-3E3D4315BA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0946416"/>
              </p:ext>
            </p:extLst>
          </p:nvPr>
        </p:nvGraphicFramePr>
        <p:xfrm>
          <a:off x="557201" y="2204864"/>
          <a:ext cx="11088000" cy="420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000">
                  <a:extLst>
                    <a:ext uri="{9D8B030D-6E8A-4147-A177-3AD203B41FA5}">
                      <a16:colId xmlns:a16="http://schemas.microsoft.com/office/drawing/2014/main" val="789461451"/>
                    </a:ext>
                  </a:extLst>
                </a:gridCol>
                <a:gridCol w="4284000">
                  <a:extLst>
                    <a:ext uri="{9D8B030D-6E8A-4147-A177-3AD203B41FA5}">
                      <a16:colId xmlns:a16="http://schemas.microsoft.com/office/drawing/2014/main" val="1324660444"/>
                    </a:ext>
                  </a:extLst>
                </a:gridCol>
                <a:gridCol w="4284000">
                  <a:extLst>
                    <a:ext uri="{9D8B030D-6E8A-4147-A177-3AD203B41FA5}">
                      <a16:colId xmlns:a16="http://schemas.microsoft.com/office/drawing/2014/main" val="34813703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t-BR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CONCEITO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DEFINIÇÃO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EXEMPLO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8652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pt-BR" sz="2000" dirty="0"/>
                        <a:t>Mediana</a:t>
                      </a:r>
                      <a:endParaRPr lang="pt-BR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2000" dirty="0"/>
                        <a:t>Valor central de um conjunto de dados em ordem crescente ou decrescente.</a:t>
                      </a:r>
                      <a:endParaRPr lang="pt-BR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2000" dirty="0"/>
                        <a:t>2, 4, 6, 8, 10 → mediana = 6</a:t>
                      </a:r>
                      <a:endParaRPr lang="pt-BR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25127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pt-BR" sz="2000" dirty="0"/>
                        <a:t>Moda</a:t>
                      </a:r>
                      <a:endParaRPr lang="pt-BR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2000" dirty="0"/>
                        <a:t>Valor que mais se repete em um conjunto de dados.</a:t>
                      </a:r>
                      <a:endParaRPr lang="pt-BR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2000" dirty="0"/>
                        <a:t>3, 5, 5, 7, 8 → moda = 5</a:t>
                      </a:r>
                      <a:endParaRPr lang="pt-BR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84011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pt-BR" sz="2000" dirty="0"/>
                        <a:t>Amplitude</a:t>
                      </a:r>
                      <a:endParaRPr lang="pt-BR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2000" dirty="0"/>
                        <a:t>Diferença entre o maior e o menor valor.</a:t>
                      </a:r>
                      <a:endParaRPr lang="pt-BR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2000" dirty="0"/>
                        <a:t>2, 5, 7, 10 → amplitude = 8</a:t>
                      </a:r>
                      <a:endParaRPr lang="pt-BR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54537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pt-BR" sz="2000" dirty="0"/>
                        <a:t>Variância</a:t>
                      </a:r>
                      <a:endParaRPr lang="pt-BR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2000" dirty="0"/>
                        <a:t>Mede o grau de dispersão dos dados em relação à média.</a:t>
                      </a:r>
                      <a:endParaRPr lang="pt-BR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2000" dirty="0"/>
                        <a:t>Notas muito diferentes → variância maior</a:t>
                      </a:r>
                      <a:endParaRPr lang="pt-BR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0641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pt-BR" sz="2000" dirty="0"/>
                        <a:t>Desvio Padrão</a:t>
                      </a:r>
                      <a:endParaRPr lang="pt-BR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2000" dirty="0"/>
                        <a:t>Raiz quadrada da variância; mostra o afastamento em relação à média.</a:t>
                      </a:r>
                      <a:endParaRPr lang="pt-BR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2000" dirty="0"/>
                        <a:t>Notas parecidas → desvio padrão menor</a:t>
                      </a:r>
                      <a:endParaRPr lang="pt-BR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7766226"/>
                  </a:ext>
                </a:extLst>
              </a:tr>
            </a:tbl>
          </a:graphicData>
        </a:graphic>
      </p:graphicFrame>
      <p:pic>
        <p:nvPicPr>
          <p:cNvPr id="6" name="Picture 6">
            <a:extLst>
              <a:ext uri="{FF2B5EF4-FFF2-40B4-BE49-F238E27FC236}">
                <a16:creationId xmlns:a16="http://schemas.microsoft.com/office/drawing/2014/main" id="{2C11FA61-C815-EB4A-8975-8F06D0D05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" r="967"/>
          <a:stretch/>
        </p:blipFill>
        <p:spPr bwMode="auto">
          <a:xfrm>
            <a:off x="11224833" y="404664"/>
            <a:ext cx="867401" cy="315284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2475125"/>
      </p:ext>
    </p:extLst>
  </p:cSld>
  <p:clrMapOvr>
    <a:masterClrMapping/>
  </p:clrMapOvr>
  <p:transition spd="slow" advTm="600000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B80423-AC2B-F43E-58D3-ACD03B6D2E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ço Reservado para Conteúdo 2">
            <a:extLst>
              <a:ext uri="{FF2B5EF4-FFF2-40B4-BE49-F238E27FC236}">
                <a16:creationId xmlns:a16="http://schemas.microsoft.com/office/drawing/2014/main" id="{7CAC75B5-FD18-09D6-AA35-307DB2C73A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484784"/>
            <a:ext cx="12191999" cy="537321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t-BR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Pausa...</a:t>
            </a:r>
            <a:endParaRPr lang="pt-BR" sz="10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buNone/>
            </a:pPr>
            <a:endParaRPr lang="pt-BR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pt-BR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9ECDBDC5-A22C-9DBA-702A-D157681AC31D}"/>
              </a:ext>
            </a:extLst>
          </p:cNvPr>
          <p:cNvCxnSpPr>
            <a:cxnSpLocks/>
          </p:cNvCxnSpPr>
          <p:nvPr/>
        </p:nvCxnSpPr>
        <p:spPr>
          <a:xfrm>
            <a:off x="1199456" y="116632"/>
            <a:ext cx="0" cy="1224136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m 4">
            <a:extLst>
              <a:ext uri="{FF2B5EF4-FFF2-40B4-BE49-F238E27FC236}">
                <a16:creationId xmlns:a16="http://schemas.microsoft.com/office/drawing/2014/main" id="{3CDEA778-C3BC-EFB5-D971-B9465054A5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28" y="217649"/>
            <a:ext cx="1004161" cy="1057716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40C398D6-3BFC-C0F4-7572-75C40D1F036F}"/>
              </a:ext>
            </a:extLst>
          </p:cNvPr>
          <p:cNvSpPr txBox="1"/>
          <p:nvPr/>
        </p:nvSpPr>
        <p:spPr>
          <a:xfrm>
            <a:off x="1199456" y="332656"/>
            <a:ext cx="10992544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t-BR" sz="5400" b="1" spc="15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MATEMÁTICA</a:t>
            </a:r>
            <a:endParaRPr lang="pt-BR" sz="4400" b="1" spc="15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17F82FA8-C9FB-1C56-C2FF-F7E0C5874658}"/>
              </a:ext>
            </a:extLst>
          </p:cNvPr>
          <p:cNvSpPr txBox="1"/>
          <p:nvPr/>
        </p:nvSpPr>
        <p:spPr>
          <a:xfrm>
            <a:off x="9984436" y="836712"/>
            <a:ext cx="2207564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pt-BR" sz="2000" b="1" i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Prof.</a:t>
            </a:r>
            <a:r>
              <a:rPr lang="pt-BR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WAGNER</a:t>
            </a:r>
            <a:endParaRPr lang="pt-BR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8E4C8A66-B6D1-A3B6-6EBD-7144A3849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" r="1691"/>
          <a:stretch/>
        </p:blipFill>
        <p:spPr bwMode="auto">
          <a:xfrm>
            <a:off x="11224833" y="404664"/>
            <a:ext cx="867401" cy="315284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860037"/>
      </p:ext>
    </p:extLst>
  </p:cSld>
  <p:clrMapOvr>
    <a:masterClrMapping/>
  </p:clrMapOvr>
  <p:transition spd="slow" advTm="120000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926654-7ED4-2185-C1EC-B12850DC7D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ço Reservado para Conteúdo 2">
            <a:extLst>
              <a:ext uri="{FF2B5EF4-FFF2-40B4-BE49-F238E27FC236}">
                <a16:creationId xmlns:a16="http://schemas.microsoft.com/office/drawing/2014/main" id="{D9505A48-3D4D-8706-6763-7E80234A9D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484784"/>
            <a:ext cx="12191999" cy="537321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t-BR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Introdução à Estatística</a:t>
            </a:r>
            <a:endParaRPr lang="pt-BR" sz="10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buNone/>
            </a:pPr>
            <a:endParaRPr lang="pt-BR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pt-BR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Definição.</a:t>
            </a:r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 Estatística é a ciência que coleta, organiza, analisa e interpreta dados para transformar números brutos em informações úteis para a tomada de decisões. Ela funciona como uma ferramenta essencial para entender o mundo, prever tendências e guiar escolhas em áreas como negócios, ciência e saúde.</a:t>
            </a:r>
          </a:p>
        </p:txBody>
      </p:sp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3ABD4B72-1BC3-F7D9-6283-4EC10233D687}"/>
              </a:ext>
            </a:extLst>
          </p:cNvPr>
          <p:cNvCxnSpPr>
            <a:cxnSpLocks/>
          </p:cNvCxnSpPr>
          <p:nvPr/>
        </p:nvCxnSpPr>
        <p:spPr>
          <a:xfrm>
            <a:off x="1199456" y="116632"/>
            <a:ext cx="0" cy="1224136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m 4">
            <a:extLst>
              <a:ext uri="{FF2B5EF4-FFF2-40B4-BE49-F238E27FC236}">
                <a16:creationId xmlns:a16="http://schemas.microsoft.com/office/drawing/2014/main" id="{8738A4E3-72D5-2D39-F2F9-BE51536F04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28" y="217649"/>
            <a:ext cx="1004161" cy="1057716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F184FAFF-1EE4-C703-82E2-0FB7BC28BAD0}"/>
              </a:ext>
            </a:extLst>
          </p:cNvPr>
          <p:cNvSpPr txBox="1"/>
          <p:nvPr/>
        </p:nvSpPr>
        <p:spPr>
          <a:xfrm>
            <a:off x="1199456" y="332656"/>
            <a:ext cx="10992544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t-BR" sz="5400" b="1" spc="15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MATEMÁTICA</a:t>
            </a:r>
            <a:endParaRPr lang="pt-BR" sz="4400" b="1" spc="15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E3AA9F23-784F-3B0E-E7EE-BCFFAAA2DE70}"/>
              </a:ext>
            </a:extLst>
          </p:cNvPr>
          <p:cNvSpPr txBox="1"/>
          <p:nvPr/>
        </p:nvSpPr>
        <p:spPr>
          <a:xfrm>
            <a:off x="9984436" y="836712"/>
            <a:ext cx="2207564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pt-BR" sz="2000" b="1" i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Prof.</a:t>
            </a:r>
            <a:r>
              <a:rPr lang="pt-BR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WAGNER</a:t>
            </a:r>
            <a:endParaRPr lang="pt-BR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785DDCDA-B93E-FE89-6599-C5054A5D70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" r="28"/>
          <a:stretch/>
        </p:blipFill>
        <p:spPr bwMode="auto">
          <a:xfrm>
            <a:off x="11224833" y="404664"/>
            <a:ext cx="867401" cy="315284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105119"/>
      </p:ext>
    </p:extLst>
  </p:cSld>
  <p:clrMapOvr>
    <a:masterClrMapping/>
  </p:clrMapOvr>
  <p:transition spd="slow" advTm="300000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24F23C-36E3-29E5-7011-D82DD02197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ço Reservado para Conteúdo 2">
            <a:extLst>
              <a:ext uri="{FF2B5EF4-FFF2-40B4-BE49-F238E27FC236}">
                <a16:creationId xmlns:a16="http://schemas.microsoft.com/office/drawing/2014/main" id="{A39A021B-CFA9-EB5F-4624-61CD8C4F51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484784"/>
            <a:ext cx="12191999" cy="537321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t-BR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Exercício Resolvido</a:t>
            </a:r>
            <a:endParaRPr lang="pt-BR" sz="10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buNone/>
            </a:pPr>
            <a:endParaRPr lang="pt-BR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pt-BR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Exemplo:</a:t>
            </a:r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Um professor de Educação Física anotou o número de voltas que 5 alunos correram na pista de atletismo durante o treino. Os valores foram: </a:t>
            </a:r>
            <a:r>
              <a:rPr lang="pt-BR" sz="2000" dirty="0">
                <a:solidFill>
                  <a:schemeClr val="tx1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(8, 12, 10, 15, 10)</a:t>
            </a:r>
          </a:p>
          <a:p>
            <a:pPr marL="0" indent="0" algn="just">
              <a:buNone/>
            </a:pPr>
            <a:endParaRPr lang="pt-BR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Calcule as seguintes medidas estatísticas desse conjunto de dados:</a:t>
            </a:r>
          </a:p>
          <a:p>
            <a:pPr marL="228600" indent="-228600" algn="just">
              <a:buFont typeface="+mj-lt"/>
              <a:buAutoNum type="alphaLcParenR"/>
            </a:pPr>
            <a:endParaRPr lang="pt-BR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0" lvl="1" indent="-457200" algn="just">
              <a:buClr>
                <a:schemeClr val="accent1"/>
              </a:buClr>
              <a:buSzPct val="100000"/>
              <a:buFont typeface="+mj-lt"/>
              <a:buAutoNum type="alphaLcParenR"/>
            </a:pPr>
            <a:r>
              <a:rPr lang="pt-B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Média;</a:t>
            </a:r>
          </a:p>
          <a:p>
            <a:pPr marL="857250" lvl="1" indent="-457200" algn="just">
              <a:buClr>
                <a:schemeClr val="accent1"/>
              </a:buClr>
              <a:buSzPct val="100000"/>
              <a:buFont typeface="+mj-lt"/>
              <a:buAutoNum type="alphaLcParenR"/>
            </a:pPr>
            <a:r>
              <a:rPr lang="pt-B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Mediana;</a:t>
            </a:r>
          </a:p>
          <a:p>
            <a:pPr marL="857250" lvl="1" indent="-457200" algn="just">
              <a:buClr>
                <a:schemeClr val="accent1"/>
              </a:buClr>
              <a:buSzPct val="100000"/>
              <a:buFont typeface="+mj-lt"/>
              <a:buAutoNum type="alphaLcParenR"/>
            </a:pPr>
            <a:r>
              <a:rPr lang="pt-B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Amplitude;</a:t>
            </a:r>
          </a:p>
          <a:p>
            <a:pPr marL="857250" lvl="1" indent="-457200" algn="just">
              <a:buClr>
                <a:schemeClr val="accent1"/>
              </a:buClr>
              <a:buSzPct val="100000"/>
              <a:buFont typeface="+mj-lt"/>
              <a:buAutoNum type="alphaLcParenR"/>
            </a:pPr>
            <a:r>
              <a:rPr lang="pt-B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Variância;</a:t>
            </a:r>
          </a:p>
          <a:p>
            <a:pPr marL="857250" lvl="1" indent="-457200" algn="just">
              <a:buClr>
                <a:schemeClr val="accent1"/>
              </a:buClr>
              <a:buSzPct val="100000"/>
              <a:buFont typeface="+mj-lt"/>
              <a:buAutoNum type="alphaLcParenR"/>
            </a:pPr>
            <a:r>
              <a:rPr lang="pt-B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Desvio Padrão</a:t>
            </a:r>
          </a:p>
          <a:p>
            <a:pPr marL="0" indent="0" algn="just">
              <a:buNone/>
            </a:pPr>
            <a:endParaRPr lang="pt-BR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04319E20-5303-678E-AE14-919EFA9E3F9C}"/>
              </a:ext>
            </a:extLst>
          </p:cNvPr>
          <p:cNvCxnSpPr>
            <a:cxnSpLocks/>
          </p:cNvCxnSpPr>
          <p:nvPr/>
        </p:nvCxnSpPr>
        <p:spPr>
          <a:xfrm>
            <a:off x="1199456" y="116632"/>
            <a:ext cx="0" cy="1224136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m 4">
            <a:extLst>
              <a:ext uri="{FF2B5EF4-FFF2-40B4-BE49-F238E27FC236}">
                <a16:creationId xmlns:a16="http://schemas.microsoft.com/office/drawing/2014/main" id="{5BEE57E2-C55A-8174-C9A2-4ED71B0062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28" y="217649"/>
            <a:ext cx="1004161" cy="1057716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C3B0F23D-9775-740E-6BD0-0B079C083243}"/>
              </a:ext>
            </a:extLst>
          </p:cNvPr>
          <p:cNvSpPr txBox="1"/>
          <p:nvPr/>
        </p:nvSpPr>
        <p:spPr>
          <a:xfrm>
            <a:off x="1199456" y="332656"/>
            <a:ext cx="10992544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t-BR" sz="5400" b="1" spc="15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MATEMÁTICA</a:t>
            </a:r>
            <a:endParaRPr lang="pt-BR" sz="4400" b="1" spc="15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0C2FF687-8354-EB05-D81A-62DB03E04380}"/>
              </a:ext>
            </a:extLst>
          </p:cNvPr>
          <p:cNvSpPr txBox="1"/>
          <p:nvPr/>
        </p:nvSpPr>
        <p:spPr>
          <a:xfrm>
            <a:off x="9984436" y="836712"/>
            <a:ext cx="2207564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pt-BR" sz="2000" b="1" i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Prof.</a:t>
            </a:r>
            <a:r>
              <a:rPr lang="pt-BR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WAGNER</a:t>
            </a:r>
            <a:endParaRPr lang="pt-BR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0BDEB6DF-7AC5-A90A-7FF8-98CF34E87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" r="929"/>
          <a:stretch/>
        </p:blipFill>
        <p:spPr bwMode="auto">
          <a:xfrm>
            <a:off x="11224833" y="404664"/>
            <a:ext cx="867401" cy="315284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8645773"/>
      </p:ext>
    </p:extLst>
  </p:cSld>
  <p:clrMapOvr>
    <a:masterClrMapping/>
  </p:clrMapOvr>
  <p:transition spd="slow" advTm="420000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2D7DBE-04CC-2779-61C5-159A4F8E18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ço Reservado para Conteúdo 2">
            <a:extLst>
              <a:ext uri="{FF2B5EF4-FFF2-40B4-BE49-F238E27FC236}">
                <a16:creationId xmlns:a16="http://schemas.microsoft.com/office/drawing/2014/main" id="{C6518DC6-C473-047C-432D-9312101E41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484784"/>
            <a:ext cx="12191999" cy="537321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t-BR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Pausa...</a:t>
            </a:r>
            <a:endParaRPr lang="pt-BR" sz="10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buNone/>
            </a:pPr>
            <a:endParaRPr lang="pt-BR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pt-BR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FCE0EE7B-AF0C-08EC-0E61-2EAD91183826}"/>
              </a:ext>
            </a:extLst>
          </p:cNvPr>
          <p:cNvCxnSpPr>
            <a:cxnSpLocks/>
          </p:cNvCxnSpPr>
          <p:nvPr/>
        </p:nvCxnSpPr>
        <p:spPr>
          <a:xfrm>
            <a:off x="1199456" y="116632"/>
            <a:ext cx="0" cy="1224136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m 4">
            <a:extLst>
              <a:ext uri="{FF2B5EF4-FFF2-40B4-BE49-F238E27FC236}">
                <a16:creationId xmlns:a16="http://schemas.microsoft.com/office/drawing/2014/main" id="{519A5A80-2D24-D841-6FEF-30C28EBEBC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28" y="217649"/>
            <a:ext cx="1004161" cy="1057716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721FC7CE-0AA0-1D57-556A-D3E36CF9B076}"/>
              </a:ext>
            </a:extLst>
          </p:cNvPr>
          <p:cNvSpPr txBox="1"/>
          <p:nvPr/>
        </p:nvSpPr>
        <p:spPr>
          <a:xfrm>
            <a:off x="1199456" y="332656"/>
            <a:ext cx="10992544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t-BR" sz="5400" b="1" spc="15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MATEMÁTICA</a:t>
            </a:r>
            <a:endParaRPr lang="pt-BR" sz="4400" b="1" spc="15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FF3166A7-1ACB-C998-0C88-32F761D45A66}"/>
              </a:ext>
            </a:extLst>
          </p:cNvPr>
          <p:cNvSpPr txBox="1"/>
          <p:nvPr/>
        </p:nvSpPr>
        <p:spPr>
          <a:xfrm>
            <a:off x="9984436" y="836712"/>
            <a:ext cx="2207564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pt-BR" sz="2000" b="1" i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Prof.</a:t>
            </a:r>
            <a:r>
              <a:rPr lang="pt-BR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WAGNER</a:t>
            </a:r>
            <a:endParaRPr lang="pt-BR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378B908F-24CE-0EF7-65DB-25288C01E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" r="1691"/>
          <a:stretch/>
        </p:blipFill>
        <p:spPr bwMode="auto">
          <a:xfrm>
            <a:off x="11224833" y="404664"/>
            <a:ext cx="867401" cy="315284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0842786"/>
      </p:ext>
    </p:extLst>
  </p:cSld>
  <p:clrMapOvr>
    <a:masterClrMapping/>
  </p:clrMapOvr>
  <p:transition spd="slow" advTm="120000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2C3AEB-89CA-D822-4EC0-58191B80C3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Espaço Reservado para Conteúdo 2">
                <a:extLst>
                  <a:ext uri="{FF2B5EF4-FFF2-40B4-BE49-F238E27FC236}">
                    <a16:creationId xmlns:a16="http://schemas.microsoft.com/office/drawing/2014/main" id="{0E9247EF-4582-FD10-5131-7045FDF725E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-1" y="1484784"/>
                <a:ext cx="12191999" cy="5373216"/>
              </a:xfrm>
            </p:spPr>
            <p:txBody>
              <a:bodyPr>
                <a:noAutofit/>
              </a:bodyPr>
              <a:lstStyle/>
              <a:p>
                <a:pPr marL="0" indent="0" algn="ctr">
                  <a:buNone/>
                </a:pPr>
                <a:r>
                  <a:rPr lang="pt-BR" sz="3600" b="1" dirty="0">
                    <a:solidFill>
                      <a:srgbClr val="0070C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</a:rPr>
                  <a:t>Exercício Resolvido</a:t>
                </a:r>
                <a:endParaRPr lang="pt-BR" sz="1000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  <a:p>
                <a:pPr>
                  <a:buNone/>
                </a:pPr>
                <a:endParaRPr lang="pt-BR" sz="2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just">
                  <a:buNone/>
                </a:pPr>
                <a:r>
                  <a:rPr lang="pt-BR" sz="20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Resolução:</a:t>
                </a:r>
                <a:r>
                  <a:rPr lang="pt-BR" sz="20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0" indent="0" algn="just">
                  <a:buNone/>
                </a:pPr>
                <a:r>
                  <a:rPr lang="pt-BR" sz="2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Antes de calcular, é recomendado organizar os dados em ordem crescente (do menor para o maior):</a:t>
                </a:r>
              </a:p>
              <a:p>
                <a:pPr marL="0" indent="0" algn="just">
                  <a:buNone/>
                </a:pPr>
                <a:r>
                  <a:rPr lang="pt-BR" sz="2000" dirty="0">
                    <a:solidFill>
                      <a:schemeClr val="tx1"/>
                    </a:solidFill>
                    <a:highlight>
                      <a:srgbClr val="FFFF00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8, 10, 10, 12, 15</a:t>
                </a:r>
                <a:endParaRPr lang="pt-BR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just">
                  <a:buNone/>
                </a:pPr>
                <a:endParaRPr lang="pt-BR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just">
                  <a:buNone/>
                </a:pPr>
                <a:r>
                  <a:rPr lang="pt-BR" sz="2000" b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</a:t>
                </a:r>
                <a:r>
                  <a:rPr lang="pt-BR" sz="20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pt-BR" sz="20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Média:</a:t>
                </a:r>
                <a:r>
                  <a:rPr lang="pt-BR" sz="2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Soma todos os valores e divide pela quantidade de elementos.</a:t>
                </a:r>
              </a:p>
              <a:p>
                <a:pPr marL="0" indent="0" algn="just">
                  <a:buNone/>
                </a:pPr>
                <a:endParaRPr lang="pt-BR" sz="1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just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𝑴</m:t>
                      </m:r>
                      <m:r>
                        <a:rPr lang="pt-BR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é</m:t>
                      </m:r>
                      <m:r>
                        <a:rPr lang="pt-BR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𝒅𝒊𝒂</m:t>
                      </m:r>
                      <m:r>
                        <a:rPr lang="pt-BR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pt-BR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pt-BR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𝟖</m:t>
                          </m:r>
                          <m:r>
                            <a:rPr lang="pt-BR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pt-BR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𝟏𝟎</m:t>
                          </m:r>
                          <m:r>
                            <a:rPr lang="pt-BR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pt-BR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𝟏𝟎</m:t>
                          </m:r>
                          <m:r>
                            <a:rPr lang="pt-BR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pt-BR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𝟏𝟐</m:t>
                          </m:r>
                          <m:r>
                            <a:rPr lang="pt-BR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pt-BR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𝟏𝟓</m:t>
                          </m:r>
                        </m:num>
                        <m:den>
                          <m:r>
                            <a:rPr lang="pt-BR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𝟓</m:t>
                          </m:r>
                        </m:den>
                      </m:f>
                      <m:r>
                        <a:rPr lang="pt-BR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pt-BR" sz="2000" b="1" i="1" smtClean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𝟏𝟏</m:t>
                      </m:r>
                    </m:oMath>
                  </m:oMathPara>
                </a14:m>
                <a:endParaRPr lang="pt-BR" sz="2000" b="1" dirty="0">
                  <a:solidFill>
                    <a:schemeClr val="tx1"/>
                  </a:solidFill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just">
                  <a:buNone/>
                </a:pPr>
                <a:endParaRPr lang="pt-BR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just">
                  <a:buNone/>
                </a:pPr>
                <a:endParaRPr lang="pt-BR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Espaço Reservado para Conteúdo 2">
                <a:extLst>
                  <a:ext uri="{FF2B5EF4-FFF2-40B4-BE49-F238E27FC236}">
                    <a16:creationId xmlns:a16="http://schemas.microsoft.com/office/drawing/2014/main" id="{0E9247EF-4582-FD10-5131-7045FDF725E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-1" y="1484784"/>
                <a:ext cx="12191999" cy="5373216"/>
              </a:xfrm>
              <a:blipFill>
                <a:blip r:embed="rId3"/>
                <a:stretch>
                  <a:fillRect l="-500" t="-193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C53111D3-59ED-61BB-555D-529DA20D7D21}"/>
              </a:ext>
            </a:extLst>
          </p:cNvPr>
          <p:cNvCxnSpPr>
            <a:cxnSpLocks/>
          </p:cNvCxnSpPr>
          <p:nvPr/>
        </p:nvCxnSpPr>
        <p:spPr>
          <a:xfrm>
            <a:off x="1199456" y="116632"/>
            <a:ext cx="0" cy="1224136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m 4">
            <a:extLst>
              <a:ext uri="{FF2B5EF4-FFF2-40B4-BE49-F238E27FC236}">
                <a16:creationId xmlns:a16="http://schemas.microsoft.com/office/drawing/2014/main" id="{B85D19DE-7F7F-C526-4077-C2CF6C675D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28" y="217649"/>
            <a:ext cx="1004161" cy="1057716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36DF2E6A-780A-1E93-0D35-F50DF33D9197}"/>
              </a:ext>
            </a:extLst>
          </p:cNvPr>
          <p:cNvSpPr txBox="1"/>
          <p:nvPr/>
        </p:nvSpPr>
        <p:spPr>
          <a:xfrm>
            <a:off x="1199456" y="332656"/>
            <a:ext cx="10992544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t-BR" sz="5400" b="1" spc="15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MATEMÁTICA</a:t>
            </a:r>
            <a:endParaRPr lang="pt-BR" sz="4400" b="1" spc="15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06FBE7F-5F8F-713A-2BB2-1FE5762DC395}"/>
              </a:ext>
            </a:extLst>
          </p:cNvPr>
          <p:cNvSpPr txBox="1"/>
          <p:nvPr/>
        </p:nvSpPr>
        <p:spPr>
          <a:xfrm>
            <a:off x="9984436" y="836712"/>
            <a:ext cx="2207564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pt-BR" sz="2000" b="1" i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Prof.</a:t>
            </a:r>
            <a:r>
              <a:rPr lang="pt-BR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WAGNER</a:t>
            </a:r>
            <a:endParaRPr lang="pt-BR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C647AF9B-5521-366D-7AE5-CA516D0CA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" r="28"/>
          <a:stretch/>
        </p:blipFill>
        <p:spPr bwMode="auto">
          <a:xfrm>
            <a:off x="11224833" y="404664"/>
            <a:ext cx="867401" cy="315284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4905820"/>
      </p:ext>
    </p:extLst>
  </p:cSld>
  <p:clrMapOvr>
    <a:masterClrMapping/>
  </p:clrMapOvr>
  <p:transition spd="slow" advTm="300000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E2DD55-504D-97A1-99E8-4992941669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ço Reservado para Conteúdo 2">
            <a:extLst>
              <a:ext uri="{FF2B5EF4-FFF2-40B4-BE49-F238E27FC236}">
                <a16:creationId xmlns:a16="http://schemas.microsoft.com/office/drawing/2014/main" id="{31375BCA-6454-761A-5397-2A1CF62122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484784"/>
            <a:ext cx="12191999" cy="537321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t-BR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Pausa...</a:t>
            </a:r>
            <a:endParaRPr lang="pt-BR" sz="10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buNone/>
            </a:pPr>
            <a:endParaRPr lang="pt-BR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pt-BR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C4679B16-723F-6642-02F9-D505BBA91117}"/>
              </a:ext>
            </a:extLst>
          </p:cNvPr>
          <p:cNvCxnSpPr>
            <a:cxnSpLocks/>
          </p:cNvCxnSpPr>
          <p:nvPr/>
        </p:nvCxnSpPr>
        <p:spPr>
          <a:xfrm>
            <a:off x="1199456" y="116632"/>
            <a:ext cx="0" cy="1224136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m 4">
            <a:extLst>
              <a:ext uri="{FF2B5EF4-FFF2-40B4-BE49-F238E27FC236}">
                <a16:creationId xmlns:a16="http://schemas.microsoft.com/office/drawing/2014/main" id="{C4CB51FC-39D2-D1CF-FDFD-EC0980AAC7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28" y="217649"/>
            <a:ext cx="1004161" cy="1057716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C530227C-F80F-8318-CB7E-9116CBAD5E58}"/>
              </a:ext>
            </a:extLst>
          </p:cNvPr>
          <p:cNvSpPr txBox="1"/>
          <p:nvPr/>
        </p:nvSpPr>
        <p:spPr>
          <a:xfrm>
            <a:off x="1199456" y="332656"/>
            <a:ext cx="10992544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t-BR" sz="5400" b="1" spc="15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MATEMÁTICA</a:t>
            </a:r>
            <a:endParaRPr lang="pt-BR" sz="4400" b="1" spc="15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8F14BF8E-03CF-0E77-CD5E-43037A63FD79}"/>
              </a:ext>
            </a:extLst>
          </p:cNvPr>
          <p:cNvSpPr txBox="1"/>
          <p:nvPr/>
        </p:nvSpPr>
        <p:spPr>
          <a:xfrm>
            <a:off x="9984436" y="836712"/>
            <a:ext cx="2207564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pt-BR" sz="2000" b="1" i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Prof.</a:t>
            </a:r>
            <a:r>
              <a:rPr lang="pt-BR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WAGNER</a:t>
            </a:r>
            <a:endParaRPr lang="pt-BR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D8524412-385C-7DE6-AABB-1DC811267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" r="985"/>
          <a:stretch/>
        </p:blipFill>
        <p:spPr bwMode="auto">
          <a:xfrm>
            <a:off x="11224833" y="404664"/>
            <a:ext cx="867401" cy="315284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3242783"/>
      </p:ext>
    </p:extLst>
  </p:cSld>
  <p:clrMapOvr>
    <a:masterClrMapping/>
  </p:clrMapOvr>
  <p:transition spd="slow" advTm="60000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478DBD-D56C-8507-6728-C5C1ACB187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Espaço Reservado para Conteúdo 2">
                <a:extLst>
                  <a:ext uri="{FF2B5EF4-FFF2-40B4-BE49-F238E27FC236}">
                    <a16:creationId xmlns:a16="http://schemas.microsoft.com/office/drawing/2014/main" id="{02476F82-8D15-B448-9B57-F76BD668B1B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-1" y="1484784"/>
                <a:ext cx="12191999" cy="5373216"/>
              </a:xfrm>
            </p:spPr>
            <p:txBody>
              <a:bodyPr>
                <a:noAutofit/>
              </a:bodyPr>
              <a:lstStyle/>
              <a:p>
                <a:pPr marL="0" indent="0" algn="ctr">
                  <a:buNone/>
                </a:pPr>
                <a:r>
                  <a:rPr lang="pt-BR" sz="3600" b="1" dirty="0">
                    <a:solidFill>
                      <a:srgbClr val="0070C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</a:rPr>
                  <a:t>Exercício Resolvido</a:t>
                </a:r>
                <a:endParaRPr lang="pt-BR" sz="1000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  <a:p>
                <a:pPr>
                  <a:buNone/>
                </a:pPr>
                <a:endParaRPr lang="pt-BR" sz="2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just">
                  <a:buNone/>
                </a:pPr>
                <a:r>
                  <a:rPr lang="pt-BR" sz="20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Resolução:</a:t>
                </a:r>
                <a:r>
                  <a:rPr lang="pt-BR" sz="20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0" indent="0" algn="just">
                  <a:buNone/>
                </a:pPr>
                <a:r>
                  <a:rPr lang="pt-BR" sz="2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Antes de calcular, é recomendado organizar os dados em ordem crescente (do menor para o maior):</a:t>
                </a:r>
              </a:p>
              <a:p>
                <a:pPr marL="0" indent="0" algn="just">
                  <a:buNone/>
                </a:pPr>
                <a:r>
                  <a:rPr lang="pt-BR" sz="2000" dirty="0">
                    <a:solidFill>
                      <a:schemeClr val="tx1"/>
                    </a:solidFill>
                    <a:highlight>
                      <a:srgbClr val="FFFF00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8, 10, 10, 12, 15</a:t>
                </a:r>
                <a:endParaRPr lang="pt-BR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just">
                  <a:buNone/>
                </a:pPr>
                <a:endParaRPr lang="pt-BR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just">
                  <a:buNone/>
                </a:pPr>
                <a:r>
                  <a:rPr lang="pt-BR" sz="2000" b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</a:t>
                </a:r>
                <a:r>
                  <a:rPr lang="pt-BR" sz="20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pt-BR" sz="20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Mediana:</a:t>
                </a:r>
                <a:r>
                  <a:rPr lang="pt-BR" sz="2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É o valor central do conjunto ordenado. Como há 5 elementos (número ímpar), o elemento do meio é a 3ª posição.</a:t>
                </a:r>
              </a:p>
              <a:p>
                <a:pPr marL="0" indent="0" algn="just">
                  <a:buNone/>
                </a:pPr>
                <a:endParaRPr lang="pt-BR" sz="1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just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𝟖</m:t>
                      </m:r>
                      <m:r>
                        <a:rPr lang="pt-BR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,</m:t>
                      </m:r>
                      <m:r>
                        <a:rPr lang="pt-BR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𝟏𝟎</m:t>
                      </m:r>
                      <m:r>
                        <a:rPr lang="pt-BR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,</m:t>
                      </m:r>
                      <m:r>
                        <a:rPr lang="pt-BR" sz="2000" b="1" i="1" smtClean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𝟏𝟎</m:t>
                      </m:r>
                      <m:r>
                        <a:rPr lang="pt-BR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,</m:t>
                      </m:r>
                      <m:r>
                        <a:rPr lang="pt-BR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𝟏𝟐</m:t>
                      </m:r>
                      <m:r>
                        <a:rPr lang="pt-BR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,</m:t>
                      </m:r>
                      <m:r>
                        <a:rPr lang="pt-BR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𝟏𝟓</m:t>
                      </m:r>
                    </m:oMath>
                  </m:oMathPara>
                </a14:m>
                <a:endParaRPr lang="pt-BR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just">
                  <a:buNone/>
                </a:pPr>
                <a:endParaRPr lang="pt-BR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just">
                  <a:buNone/>
                </a:pPr>
                <a:endParaRPr lang="pt-BR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just">
                  <a:buNone/>
                </a:pPr>
                <a:r>
                  <a:rPr lang="pt-BR" sz="2000" b="1" i="1" dirty="0">
                    <a:solidFill>
                      <a:schemeClr val="tx1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rPr>
                  <a:t>       </a:t>
                </a:r>
                <a:r>
                  <a:rPr lang="pt-BR" sz="1800" b="1" i="1" dirty="0">
                    <a:solidFill>
                      <a:schemeClr val="tx1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rPr>
                  <a:t>Mediana</a:t>
                </a:r>
                <a:endParaRPr lang="pt-BR" sz="2000" b="1" i="1" dirty="0">
                  <a:solidFill>
                    <a:schemeClr val="tx1"/>
                  </a:solidFill>
                  <a:latin typeface="Comic Sans MS" panose="030F0702030302020204" pitchFamily="66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Espaço Reservado para Conteúdo 2">
                <a:extLst>
                  <a:ext uri="{FF2B5EF4-FFF2-40B4-BE49-F238E27FC236}">
                    <a16:creationId xmlns:a16="http://schemas.microsoft.com/office/drawing/2014/main" id="{02476F82-8D15-B448-9B57-F76BD668B1B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-1" y="1484784"/>
                <a:ext cx="12191999" cy="5373216"/>
              </a:xfrm>
              <a:blipFill>
                <a:blip r:embed="rId3"/>
                <a:stretch>
                  <a:fillRect l="-500" t="-1930" r="-50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0C4F29E8-2B53-3EDA-FF23-12D75117F892}"/>
              </a:ext>
            </a:extLst>
          </p:cNvPr>
          <p:cNvCxnSpPr>
            <a:cxnSpLocks/>
          </p:cNvCxnSpPr>
          <p:nvPr/>
        </p:nvCxnSpPr>
        <p:spPr>
          <a:xfrm>
            <a:off x="1199456" y="116632"/>
            <a:ext cx="0" cy="1224136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m 4">
            <a:extLst>
              <a:ext uri="{FF2B5EF4-FFF2-40B4-BE49-F238E27FC236}">
                <a16:creationId xmlns:a16="http://schemas.microsoft.com/office/drawing/2014/main" id="{30CC66DC-86EA-7F45-9E91-F4179D7E20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28" y="217649"/>
            <a:ext cx="1004161" cy="1057716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85868BCF-80A5-F55F-462E-91ABD359FE6F}"/>
              </a:ext>
            </a:extLst>
          </p:cNvPr>
          <p:cNvSpPr txBox="1"/>
          <p:nvPr/>
        </p:nvSpPr>
        <p:spPr>
          <a:xfrm>
            <a:off x="1199456" y="332656"/>
            <a:ext cx="10992544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t-BR" sz="5400" b="1" spc="15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MATEMÁTICA</a:t>
            </a:r>
            <a:endParaRPr lang="pt-BR" sz="4400" b="1" spc="15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39D72FB7-79DA-0C4C-1ED8-BF0F96A98C79}"/>
              </a:ext>
            </a:extLst>
          </p:cNvPr>
          <p:cNvSpPr txBox="1"/>
          <p:nvPr/>
        </p:nvSpPr>
        <p:spPr>
          <a:xfrm>
            <a:off x="9984436" y="836712"/>
            <a:ext cx="2207564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pt-BR" sz="2000" b="1" i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Prof.</a:t>
            </a:r>
            <a:r>
              <a:rPr lang="pt-BR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WAGNER</a:t>
            </a:r>
            <a:endParaRPr lang="pt-BR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Conector: Angulado 3">
            <a:extLst>
              <a:ext uri="{FF2B5EF4-FFF2-40B4-BE49-F238E27FC236}">
                <a16:creationId xmlns:a16="http://schemas.microsoft.com/office/drawing/2014/main" id="{6DA4CA71-0F97-15D5-8426-A6695DCC69E7}"/>
              </a:ext>
            </a:extLst>
          </p:cNvPr>
          <p:cNvCxnSpPr>
            <a:cxnSpLocks/>
          </p:cNvCxnSpPr>
          <p:nvPr/>
        </p:nvCxnSpPr>
        <p:spPr>
          <a:xfrm rot="16200000" flipH="1">
            <a:off x="695400" y="5301208"/>
            <a:ext cx="792088" cy="360040"/>
          </a:xfrm>
          <a:prstGeom prst="bentConnector3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6">
            <a:extLst>
              <a:ext uri="{FF2B5EF4-FFF2-40B4-BE49-F238E27FC236}">
                <a16:creationId xmlns:a16="http://schemas.microsoft.com/office/drawing/2014/main" id="{19A6F4C9-1E69-E10E-7078-D1F848115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" r="251"/>
          <a:stretch/>
        </p:blipFill>
        <p:spPr bwMode="auto">
          <a:xfrm>
            <a:off x="11224833" y="404664"/>
            <a:ext cx="867401" cy="315284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4588928"/>
      </p:ext>
    </p:extLst>
  </p:cSld>
  <p:clrMapOvr>
    <a:masterClrMapping/>
  </p:clrMapOvr>
  <p:transition spd="slow" advTm="180000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DC2BA9-CB1A-817A-2560-4FC4FDB70F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ço Reservado para Conteúdo 2">
            <a:extLst>
              <a:ext uri="{FF2B5EF4-FFF2-40B4-BE49-F238E27FC236}">
                <a16:creationId xmlns:a16="http://schemas.microsoft.com/office/drawing/2014/main" id="{E9011BEC-75E8-02CD-2788-018E1F5DC8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484784"/>
            <a:ext cx="12191999" cy="537321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t-BR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Pausa...</a:t>
            </a:r>
            <a:endParaRPr lang="pt-BR" sz="10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buNone/>
            </a:pPr>
            <a:endParaRPr lang="pt-BR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pt-BR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82CCC17F-B0E5-F835-C8AB-55945BA240CF}"/>
              </a:ext>
            </a:extLst>
          </p:cNvPr>
          <p:cNvCxnSpPr>
            <a:cxnSpLocks/>
          </p:cNvCxnSpPr>
          <p:nvPr/>
        </p:nvCxnSpPr>
        <p:spPr>
          <a:xfrm>
            <a:off x="1199456" y="116632"/>
            <a:ext cx="0" cy="1224136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m 4">
            <a:extLst>
              <a:ext uri="{FF2B5EF4-FFF2-40B4-BE49-F238E27FC236}">
                <a16:creationId xmlns:a16="http://schemas.microsoft.com/office/drawing/2014/main" id="{AF2E7492-BB37-553A-D1C7-9C525DECB4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28" y="217649"/>
            <a:ext cx="1004161" cy="1057716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67A3C867-1894-7625-B387-E6EDFA8B0B85}"/>
              </a:ext>
            </a:extLst>
          </p:cNvPr>
          <p:cNvSpPr txBox="1"/>
          <p:nvPr/>
        </p:nvSpPr>
        <p:spPr>
          <a:xfrm>
            <a:off x="1199456" y="332656"/>
            <a:ext cx="10992544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t-BR" sz="5400" b="1" spc="15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MATEMÁTICA</a:t>
            </a:r>
            <a:endParaRPr lang="pt-BR" sz="4400" b="1" spc="15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0CAB2018-EBCC-5254-AAC3-6455C63EC952}"/>
              </a:ext>
            </a:extLst>
          </p:cNvPr>
          <p:cNvSpPr txBox="1"/>
          <p:nvPr/>
        </p:nvSpPr>
        <p:spPr>
          <a:xfrm>
            <a:off x="9984436" y="836712"/>
            <a:ext cx="2207564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pt-BR" sz="2000" b="1" i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Prof.</a:t>
            </a:r>
            <a:r>
              <a:rPr lang="pt-BR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WAGNER</a:t>
            </a:r>
            <a:endParaRPr lang="pt-BR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01FAC2EA-4483-5FFF-3057-E7B74F241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" r="985"/>
          <a:stretch/>
        </p:blipFill>
        <p:spPr bwMode="auto">
          <a:xfrm>
            <a:off x="11224833" y="404664"/>
            <a:ext cx="867401" cy="315284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4495043"/>
      </p:ext>
    </p:extLst>
  </p:cSld>
  <p:clrMapOvr>
    <a:masterClrMapping/>
  </p:clrMapOvr>
  <p:transition spd="slow" advTm="60000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5A2784-6648-D8ED-8659-E62BC51E81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Espaço Reservado para Conteúdo 2">
                <a:extLst>
                  <a:ext uri="{FF2B5EF4-FFF2-40B4-BE49-F238E27FC236}">
                    <a16:creationId xmlns:a16="http://schemas.microsoft.com/office/drawing/2014/main" id="{E6F3AB25-00A3-2026-7359-08F0A8F9173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-1" y="1484784"/>
                <a:ext cx="12191999" cy="5373216"/>
              </a:xfrm>
            </p:spPr>
            <p:txBody>
              <a:bodyPr>
                <a:noAutofit/>
              </a:bodyPr>
              <a:lstStyle/>
              <a:p>
                <a:pPr marL="0" indent="0" algn="ctr">
                  <a:buNone/>
                </a:pPr>
                <a:r>
                  <a:rPr lang="pt-BR" sz="3600" b="1" dirty="0">
                    <a:solidFill>
                      <a:srgbClr val="0070C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</a:rPr>
                  <a:t>Exercício Resolvido</a:t>
                </a:r>
                <a:endParaRPr lang="pt-BR" sz="1000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  <a:p>
                <a:pPr>
                  <a:buNone/>
                </a:pPr>
                <a:endParaRPr lang="pt-BR" sz="2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just">
                  <a:buNone/>
                </a:pPr>
                <a:r>
                  <a:rPr lang="pt-BR" sz="20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Resolução:</a:t>
                </a:r>
                <a:r>
                  <a:rPr lang="pt-BR" sz="20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0" indent="0" algn="just">
                  <a:buNone/>
                </a:pPr>
                <a:r>
                  <a:rPr lang="pt-BR" sz="2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Antes de calcular, é recomendado organizar os dados em ordem crescente (do menor para o maior):</a:t>
                </a:r>
              </a:p>
              <a:p>
                <a:pPr marL="0" indent="0" algn="just">
                  <a:buNone/>
                </a:pPr>
                <a:r>
                  <a:rPr lang="pt-BR" sz="2000" dirty="0">
                    <a:solidFill>
                      <a:schemeClr val="tx1"/>
                    </a:solidFill>
                    <a:highlight>
                      <a:srgbClr val="FFFF00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8, 10, 10, 12, 15</a:t>
                </a:r>
              </a:p>
              <a:p>
                <a:pPr marL="0" indent="0" algn="just">
                  <a:buNone/>
                </a:pPr>
                <a:endParaRPr lang="pt-BR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just">
                  <a:buNone/>
                </a:pPr>
                <a:r>
                  <a:rPr lang="pt-BR" sz="2000" b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c)</a:t>
                </a:r>
                <a:r>
                  <a:rPr lang="pt-BR" sz="20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pt-BR" sz="20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Amplitude:</a:t>
                </a:r>
                <a:r>
                  <a:rPr lang="pt-BR" sz="2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É a diferença entre o maior e o menor valor do conjunto.</a:t>
                </a:r>
              </a:p>
              <a:p>
                <a:pPr marL="0" indent="0" algn="just">
                  <a:buNone/>
                </a:pPr>
                <a:endParaRPr lang="pt-BR" sz="1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just">
                  <a:buNone/>
                </a:pPr>
                <a:r>
                  <a:rPr lang="pt-BR" sz="2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Maior valor: 15</a:t>
                </a:r>
              </a:p>
              <a:p>
                <a:pPr marL="0" indent="0" algn="just">
                  <a:buNone/>
                </a:pPr>
                <a:r>
                  <a:rPr lang="pt-BR" sz="2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              Amplitude: </a:t>
                </a:r>
                <a14:m>
                  <m:oMath xmlns:m="http://schemas.openxmlformats.org/officeDocument/2006/math">
                    <m:r>
                      <a:rPr lang="pt-BR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15−8=</m:t>
                    </m:r>
                    <m:r>
                      <a:rPr lang="pt-BR" sz="2000" b="0" i="1" smtClean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7</m:t>
                    </m:r>
                  </m:oMath>
                </a14:m>
                <a:endParaRPr lang="pt-BR" sz="2000" dirty="0">
                  <a:solidFill>
                    <a:schemeClr val="tx1"/>
                  </a:solidFill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just">
                  <a:buNone/>
                </a:pPr>
                <a:r>
                  <a:rPr lang="pt-BR" sz="2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Menor valor: 8</a:t>
                </a:r>
              </a:p>
            </p:txBody>
          </p:sp>
        </mc:Choice>
        <mc:Fallback xmlns="">
          <p:sp>
            <p:nvSpPr>
              <p:cNvPr id="13" name="Espaço Reservado para Conteúdo 2">
                <a:extLst>
                  <a:ext uri="{FF2B5EF4-FFF2-40B4-BE49-F238E27FC236}">
                    <a16:creationId xmlns:a16="http://schemas.microsoft.com/office/drawing/2014/main" id="{E6F3AB25-00A3-2026-7359-08F0A8F9173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-1" y="1484784"/>
                <a:ext cx="12191999" cy="5373216"/>
              </a:xfrm>
              <a:blipFill>
                <a:blip r:embed="rId3"/>
                <a:stretch>
                  <a:fillRect l="-500" t="-193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459E5051-F0D7-B87A-D564-3B315CCA147E}"/>
              </a:ext>
            </a:extLst>
          </p:cNvPr>
          <p:cNvCxnSpPr>
            <a:cxnSpLocks/>
          </p:cNvCxnSpPr>
          <p:nvPr/>
        </p:nvCxnSpPr>
        <p:spPr>
          <a:xfrm>
            <a:off x="1199456" y="116632"/>
            <a:ext cx="0" cy="1224136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m 4">
            <a:extLst>
              <a:ext uri="{FF2B5EF4-FFF2-40B4-BE49-F238E27FC236}">
                <a16:creationId xmlns:a16="http://schemas.microsoft.com/office/drawing/2014/main" id="{18AAF257-8BF8-00C7-BCC5-73FE57B909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28" y="217649"/>
            <a:ext cx="1004161" cy="1057716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32F579-8900-055E-3946-CB94EC0CA78D}"/>
              </a:ext>
            </a:extLst>
          </p:cNvPr>
          <p:cNvSpPr txBox="1"/>
          <p:nvPr/>
        </p:nvSpPr>
        <p:spPr>
          <a:xfrm>
            <a:off x="1199456" y="332656"/>
            <a:ext cx="10992544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t-BR" sz="5400" b="1" spc="15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MATEMÁTICA</a:t>
            </a:r>
            <a:endParaRPr lang="pt-BR" sz="4400" b="1" spc="15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9AB22F30-CDAE-F5F7-CE66-76FD1DE9E4AA}"/>
              </a:ext>
            </a:extLst>
          </p:cNvPr>
          <p:cNvSpPr txBox="1"/>
          <p:nvPr/>
        </p:nvSpPr>
        <p:spPr>
          <a:xfrm>
            <a:off x="9984436" y="836712"/>
            <a:ext cx="2207564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pt-BR" sz="2000" b="1" i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Prof.</a:t>
            </a:r>
            <a:r>
              <a:rPr lang="pt-BR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WAGNER</a:t>
            </a:r>
            <a:endParaRPr lang="pt-BR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3" name="Chave Direita 2">
            <a:extLst>
              <a:ext uri="{FF2B5EF4-FFF2-40B4-BE49-F238E27FC236}">
                <a16:creationId xmlns:a16="http://schemas.microsoft.com/office/drawing/2014/main" id="{778DDB33-EF0D-2E5D-4660-4DBD2F395DE0}"/>
              </a:ext>
            </a:extLst>
          </p:cNvPr>
          <p:cNvSpPr/>
          <p:nvPr/>
        </p:nvSpPr>
        <p:spPr>
          <a:xfrm>
            <a:off x="1847528" y="4725144"/>
            <a:ext cx="360040" cy="720080"/>
          </a:xfrm>
          <a:prstGeom prst="rightBrac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F800A9D7-48AC-D420-B109-1C6A75525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" r="251"/>
          <a:stretch/>
        </p:blipFill>
        <p:spPr bwMode="auto">
          <a:xfrm>
            <a:off x="11224833" y="404664"/>
            <a:ext cx="867401" cy="315284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7081261"/>
      </p:ext>
    </p:extLst>
  </p:cSld>
  <p:clrMapOvr>
    <a:masterClrMapping/>
  </p:clrMapOvr>
  <p:transition spd="slow" advTm="180000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D465CC-C7E6-DE7C-3518-6B8C8CC260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ço Reservado para Conteúdo 2">
            <a:extLst>
              <a:ext uri="{FF2B5EF4-FFF2-40B4-BE49-F238E27FC236}">
                <a16:creationId xmlns:a16="http://schemas.microsoft.com/office/drawing/2014/main" id="{2EF893BD-7514-6FBF-2C4E-2A40463731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484784"/>
            <a:ext cx="12191999" cy="537321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t-BR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Pausa...</a:t>
            </a:r>
            <a:endParaRPr lang="pt-BR" sz="10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buNone/>
            </a:pPr>
            <a:endParaRPr lang="pt-BR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pt-BR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8681C565-0EA3-2F31-9F82-B5A6E1579693}"/>
              </a:ext>
            </a:extLst>
          </p:cNvPr>
          <p:cNvCxnSpPr>
            <a:cxnSpLocks/>
          </p:cNvCxnSpPr>
          <p:nvPr/>
        </p:nvCxnSpPr>
        <p:spPr>
          <a:xfrm>
            <a:off x="1199456" y="116632"/>
            <a:ext cx="0" cy="1224136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m 4">
            <a:extLst>
              <a:ext uri="{FF2B5EF4-FFF2-40B4-BE49-F238E27FC236}">
                <a16:creationId xmlns:a16="http://schemas.microsoft.com/office/drawing/2014/main" id="{6753C357-17B8-B63C-0760-5023774C89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28" y="217649"/>
            <a:ext cx="1004161" cy="1057716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A4304143-04D2-A768-32A2-8DE2180A8EB8}"/>
              </a:ext>
            </a:extLst>
          </p:cNvPr>
          <p:cNvSpPr txBox="1"/>
          <p:nvPr/>
        </p:nvSpPr>
        <p:spPr>
          <a:xfrm>
            <a:off x="1199456" y="332656"/>
            <a:ext cx="10992544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t-BR" sz="5400" b="1" spc="15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MATEMÁTICA</a:t>
            </a:r>
            <a:endParaRPr lang="pt-BR" sz="4400" b="1" spc="15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C9DEFD0E-D071-2191-D969-AE6BC9893A25}"/>
              </a:ext>
            </a:extLst>
          </p:cNvPr>
          <p:cNvSpPr txBox="1"/>
          <p:nvPr/>
        </p:nvSpPr>
        <p:spPr>
          <a:xfrm>
            <a:off x="9984436" y="836712"/>
            <a:ext cx="2207564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pt-BR" sz="2000" b="1" i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Prof.</a:t>
            </a:r>
            <a:r>
              <a:rPr lang="pt-BR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WAGNER</a:t>
            </a:r>
            <a:endParaRPr lang="pt-BR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BD55EFAE-A7D0-3A7E-59A9-3B176C0DC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" r="985"/>
          <a:stretch/>
        </p:blipFill>
        <p:spPr bwMode="auto">
          <a:xfrm>
            <a:off x="11224833" y="404664"/>
            <a:ext cx="867401" cy="315284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6660912"/>
      </p:ext>
    </p:extLst>
  </p:cSld>
  <p:clrMapOvr>
    <a:masterClrMapping/>
  </p:clrMapOvr>
  <p:transition spd="slow" advTm="60000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A0190C-42F5-7597-5960-D204B60EF8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Espaço Reservado para Conteúdo 2">
                <a:extLst>
                  <a:ext uri="{FF2B5EF4-FFF2-40B4-BE49-F238E27FC236}">
                    <a16:creationId xmlns:a16="http://schemas.microsoft.com/office/drawing/2014/main" id="{C17CBF6E-EF60-B956-B8C8-1C6514AA12A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-1" y="1484784"/>
                <a:ext cx="12191999" cy="5373216"/>
              </a:xfrm>
            </p:spPr>
            <p:txBody>
              <a:bodyPr>
                <a:noAutofit/>
              </a:bodyPr>
              <a:lstStyle/>
              <a:p>
                <a:pPr marL="0" indent="0" algn="ctr">
                  <a:buNone/>
                </a:pPr>
                <a:r>
                  <a:rPr lang="pt-BR" sz="3600" b="1" dirty="0">
                    <a:solidFill>
                      <a:srgbClr val="0070C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</a:rPr>
                  <a:t>Exercício Resolvido</a:t>
                </a:r>
                <a:endParaRPr lang="pt-BR" sz="1000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  <a:p>
                <a:pPr>
                  <a:buNone/>
                </a:pPr>
                <a:endParaRPr lang="pt-BR" sz="2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just">
                  <a:buNone/>
                </a:pPr>
                <a:r>
                  <a:rPr lang="pt-BR" sz="20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Resolução:</a:t>
                </a:r>
                <a:r>
                  <a:rPr lang="pt-BR" sz="20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0" indent="0" algn="just">
                  <a:buNone/>
                </a:pPr>
                <a:r>
                  <a:rPr lang="pt-BR" sz="2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Antes de calcular, é recomendado organizar os dados em ordem crescente (do menor para o maior):</a:t>
                </a:r>
              </a:p>
              <a:p>
                <a:pPr marL="0" indent="0" algn="just">
                  <a:buNone/>
                </a:pPr>
                <a:r>
                  <a:rPr lang="pt-BR" sz="2000" dirty="0">
                    <a:solidFill>
                      <a:schemeClr val="tx1"/>
                    </a:solidFill>
                    <a:highlight>
                      <a:srgbClr val="FFFF00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8, 10, 10, 12, 15</a:t>
                </a:r>
              </a:p>
              <a:p>
                <a:pPr marL="0" indent="0" algn="just">
                  <a:buNone/>
                </a:pPr>
                <a:endParaRPr lang="pt-BR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just">
                  <a:buNone/>
                </a:pPr>
                <a:r>
                  <a:rPr lang="pt-BR" sz="2000" b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d)</a:t>
                </a:r>
                <a:r>
                  <a:rPr lang="pt-BR" sz="20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pt-BR" sz="20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Variância:</a:t>
                </a:r>
                <a:r>
                  <a:rPr lang="pt-BR" sz="2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Mede o quão distante os valores estão da média. Elevamos ao quadrado a diferença entre cada dado e a média, somamos tudo e dividimos pelo total de elementos (ou \(n - 1\), se for uma amostra). Utilizaremos a fórmula populacional:</a:t>
                </a:r>
              </a:p>
              <a:p>
                <a:pPr marL="0" indent="0" algn="just">
                  <a:buNone/>
                </a:pPr>
                <a:endParaRPr lang="pt-BR" sz="1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just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19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𝐴𝑚𝑝𝑙𝑖𝑡𝑢𝑑𝑒</m:t>
                      </m:r>
                      <m:r>
                        <a:rPr lang="pt-BR" sz="19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pt-BR" sz="19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pt-BR" sz="19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pt-BR" sz="19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pt-BR" sz="19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8−11</m:t>
                                  </m:r>
                                </m:e>
                              </m:d>
                            </m:e>
                            <m:sup>
                              <m:r>
                                <a:rPr lang="pt-BR" sz="19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pt-BR" sz="19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pt-BR" sz="19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pt-BR" sz="19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pt-BR" sz="19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10</m:t>
                                  </m:r>
                                  <m:r>
                                    <a:rPr lang="pt-BR" sz="19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−11</m:t>
                                  </m:r>
                                </m:e>
                              </m:d>
                            </m:e>
                            <m:sup>
                              <m:r>
                                <a:rPr lang="pt-BR" sz="19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pt-BR" sz="19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pt-BR" sz="19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pt-BR" sz="19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pt-BR" sz="19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10</m:t>
                                  </m:r>
                                  <m:r>
                                    <a:rPr lang="pt-BR" sz="19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−11</m:t>
                                  </m:r>
                                </m:e>
                              </m:d>
                            </m:e>
                            <m:sup>
                              <m:r>
                                <a:rPr lang="pt-BR" sz="19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pt-BR" sz="19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pt-BR" sz="19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pt-BR" sz="19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pt-BR" sz="19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12</m:t>
                                  </m:r>
                                  <m:r>
                                    <a:rPr lang="pt-BR" sz="19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−</m:t>
                                  </m:r>
                                  <m:r>
                                    <a:rPr lang="pt-BR" sz="19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11</m:t>
                                  </m:r>
                                </m:e>
                              </m:d>
                            </m:e>
                            <m:sup>
                              <m:r>
                                <a:rPr lang="pt-BR" sz="19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pt-BR" sz="19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pt-BR" sz="19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pt-BR" sz="19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pt-BR" sz="19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15−11</m:t>
                                  </m:r>
                                </m:e>
                              </m:d>
                            </m:e>
                            <m:sup>
                              <m:r>
                                <a:rPr lang="pt-BR" sz="19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pt-BR" sz="19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5</m:t>
                          </m:r>
                        </m:den>
                      </m:f>
                      <m:r>
                        <a:rPr lang="pt-BR" sz="19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pt-BR" sz="19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pt-BR" sz="19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pt-BR" sz="19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pt-BR" sz="19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−3</m:t>
                                  </m:r>
                                </m:e>
                              </m:d>
                            </m:e>
                            <m:sup>
                              <m:r>
                                <a:rPr lang="pt-BR" sz="19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pt-BR" sz="19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pt-BR" sz="19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pt-BR" sz="19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pt-BR" sz="19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−</m:t>
                                  </m:r>
                                  <m:r>
                                    <a:rPr lang="pt-BR" sz="19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1</m:t>
                                  </m:r>
                                </m:e>
                              </m:d>
                            </m:e>
                            <m:sup>
                              <m:r>
                                <a:rPr lang="pt-BR" sz="19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pt-BR" sz="19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pt-BR" sz="19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pt-BR" sz="19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pt-BR" sz="19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−</m:t>
                                  </m:r>
                                  <m:r>
                                    <a:rPr lang="pt-BR" sz="19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1</m:t>
                                  </m:r>
                                </m:e>
                              </m:d>
                            </m:e>
                            <m:sup>
                              <m:r>
                                <a:rPr lang="pt-BR" sz="19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pt-BR" sz="19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pt-BR" sz="19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pt-BR" sz="19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e>
                            <m:sup>
                              <m:r>
                                <a:rPr lang="pt-BR" sz="19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pt-BR" sz="19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pt-BR" sz="19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pt-BR" sz="19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4</m:t>
                              </m:r>
                            </m:e>
                            <m:sup>
                              <m:r>
                                <a:rPr lang="pt-BR" sz="19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pt-BR" sz="19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=</m:t>
                          </m:r>
                        </m:den>
                      </m:f>
                    </m:oMath>
                  </m:oMathPara>
                </a14:m>
                <a:endParaRPr lang="pt-BR" sz="19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just">
                  <a:buNone/>
                </a:pPr>
                <a:endParaRPr lang="pt-BR" sz="1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just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19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𝐴𝑚𝑝𝑙𝑖𝑡𝑢𝑑𝑒</m:t>
                      </m:r>
                      <m:r>
                        <a:rPr lang="pt-BR" sz="19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pt-BR" sz="19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pt-BR" sz="19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9+1+1+1+16</m:t>
                          </m:r>
                        </m:num>
                        <m:den>
                          <m:r>
                            <a:rPr lang="pt-BR" sz="19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5</m:t>
                          </m:r>
                        </m:den>
                      </m:f>
                      <m:r>
                        <a:rPr lang="pt-BR" sz="19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pt-BR" sz="19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pt-BR" sz="19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28</m:t>
                          </m:r>
                        </m:num>
                        <m:den>
                          <m:r>
                            <a:rPr lang="pt-BR" sz="19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5</m:t>
                          </m:r>
                        </m:den>
                      </m:f>
                      <m:r>
                        <a:rPr lang="pt-BR" sz="19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=5,6</m:t>
                      </m:r>
                    </m:oMath>
                  </m:oMathPara>
                </a14:m>
                <a:endParaRPr lang="pt-BR" sz="1900" dirty="0">
                  <a:solidFill>
                    <a:schemeClr val="tx1"/>
                  </a:solidFill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Espaço Reservado para Conteúdo 2">
                <a:extLst>
                  <a:ext uri="{FF2B5EF4-FFF2-40B4-BE49-F238E27FC236}">
                    <a16:creationId xmlns:a16="http://schemas.microsoft.com/office/drawing/2014/main" id="{C17CBF6E-EF60-B956-B8C8-1C6514AA12A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-1" y="1484784"/>
                <a:ext cx="12191999" cy="5373216"/>
              </a:xfrm>
              <a:blipFill>
                <a:blip r:embed="rId3"/>
                <a:stretch>
                  <a:fillRect l="-500" t="-1930" r="-50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2C868B2C-FCA9-9517-7A14-2D40DB319A4D}"/>
              </a:ext>
            </a:extLst>
          </p:cNvPr>
          <p:cNvCxnSpPr>
            <a:cxnSpLocks/>
          </p:cNvCxnSpPr>
          <p:nvPr/>
        </p:nvCxnSpPr>
        <p:spPr>
          <a:xfrm>
            <a:off x="1199456" y="116632"/>
            <a:ext cx="0" cy="1224136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m 4">
            <a:extLst>
              <a:ext uri="{FF2B5EF4-FFF2-40B4-BE49-F238E27FC236}">
                <a16:creationId xmlns:a16="http://schemas.microsoft.com/office/drawing/2014/main" id="{AA699594-92B3-EC08-EAC3-8F1193D969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28" y="217649"/>
            <a:ext cx="1004161" cy="1057716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C6000770-9010-C84B-4C20-10F75CE90E06}"/>
              </a:ext>
            </a:extLst>
          </p:cNvPr>
          <p:cNvSpPr txBox="1"/>
          <p:nvPr/>
        </p:nvSpPr>
        <p:spPr>
          <a:xfrm>
            <a:off x="1199456" y="332656"/>
            <a:ext cx="10992544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t-BR" sz="5400" b="1" spc="15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MATEMÁTICA</a:t>
            </a:r>
            <a:endParaRPr lang="pt-BR" sz="4400" b="1" spc="15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118CC29E-5302-2FDD-4A2F-A59BBC57D17E}"/>
              </a:ext>
            </a:extLst>
          </p:cNvPr>
          <p:cNvSpPr txBox="1"/>
          <p:nvPr/>
        </p:nvSpPr>
        <p:spPr>
          <a:xfrm>
            <a:off x="9984436" y="836712"/>
            <a:ext cx="2207564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pt-BR" sz="2000" b="1" i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Prof.</a:t>
            </a:r>
            <a:r>
              <a:rPr lang="pt-BR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WAGNER</a:t>
            </a:r>
            <a:endParaRPr lang="pt-BR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02E5FED0-2CD6-E16D-EF8F-CF30A3451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" r="929"/>
          <a:stretch/>
        </p:blipFill>
        <p:spPr bwMode="auto">
          <a:xfrm>
            <a:off x="11224833" y="404664"/>
            <a:ext cx="867401" cy="315284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2235471"/>
      </p:ext>
    </p:extLst>
  </p:cSld>
  <p:clrMapOvr>
    <a:masterClrMapping/>
  </p:clrMapOvr>
  <p:transition spd="slow" advTm="420000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26864F-7643-FE42-DC0D-678C0BCAC3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ço Reservado para Conteúdo 2">
            <a:extLst>
              <a:ext uri="{FF2B5EF4-FFF2-40B4-BE49-F238E27FC236}">
                <a16:creationId xmlns:a16="http://schemas.microsoft.com/office/drawing/2014/main" id="{C166EB7E-0724-37FE-7CC1-FEAD53BEB7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484784"/>
            <a:ext cx="12191999" cy="537321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t-BR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Pausa...</a:t>
            </a:r>
            <a:endParaRPr lang="pt-BR" sz="10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buNone/>
            </a:pPr>
            <a:endParaRPr lang="pt-BR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pt-BR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8DF83FE7-2ED7-49C7-75AD-55F5AAAAD915}"/>
              </a:ext>
            </a:extLst>
          </p:cNvPr>
          <p:cNvCxnSpPr>
            <a:cxnSpLocks/>
          </p:cNvCxnSpPr>
          <p:nvPr/>
        </p:nvCxnSpPr>
        <p:spPr>
          <a:xfrm>
            <a:off x="1199456" y="116632"/>
            <a:ext cx="0" cy="1224136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m 4">
            <a:extLst>
              <a:ext uri="{FF2B5EF4-FFF2-40B4-BE49-F238E27FC236}">
                <a16:creationId xmlns:a16="http://schemas.microsoft.com/office/drawing/2014/main" id="{1C968BFB-1FEE-E786-FF58-E517D898EC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28" y="217649"/>
            <a:ext cx="1004161" cy="1057716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E72B860C-293E-15BE-7970-9493645949D3}"/>
              </a:ext>
            </a:extLst>
          </p:cNvPr>
          <p:cNvSpPr txBox="1"/>
          <p:nvPr/>
        </p:nvSpPr>
        <p:spPr>
          <a:xfrm>
            <a:off x="1199456" y="332656"/>
            <a:ext cx="10992544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t-BR" sz="5400" b="1" spc="15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MATEMÁTICA</a:t>
            </a:r>
            <a:endParaRPr lang="pt-BR" sz="4400" b="1" spc="15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97D78071-AA9A-27D1-4A1A-B7B4A45F6448}"/>
              </a:ext>
            </a:extLst>
          </p:cNvPr>
          <p:cNvSpPr txBox="1"/>
          <p:nvPr/>
        </p:nvSpPr>
        <p:spPr>
          <a:xfrm>
            <a:off x="9984436" y="836712"/>
            <a:ext cx="2207564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pt-BR" sz="2000" b="1" i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Prof.</a:t>
            </a:r>
            <a:r>
              <a:rPr lang="pt-BR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WAGNER</a:t>
            </a:r>
            <a:endParaRPr lang="pt-BR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C397F5D9-99D6-F60E-0A41-711AF10D4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" r="985"/>
          <a:stretch/>
        </p:blipFill>
        <p:spPr bwMode="auto">
          <a:xfrm>
            <a:off x="11224833" y="404664"/>
            <a:ext cx="867401" cy="315284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706835"/>
      </p:ext>
    </p:extLst>
  </p:cSld>
  <p:clrMapOvr>
    <a:masterClrMapping/>
  </p:clrMapOvr>
  <p:transition spd="slow" advTm="60000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7AAB12-0240-2E87-E1F8-35083E1AC9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ço Reservado para Conteúdo 2">
            <a:extLst>
              <a:ext uri="{FF2B5EF4-FFF2-40B4-BE49-F238E27FC236}">
                <a16:creationId xmlns:a16="http://schemas.microsoft.com/office/drawing/2014/main" id="{CC2D9BF2-269E-FD89-81AD-49106936F0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484784"/>
            <a:ext cx="12191999" cy="537321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t-BR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Pausa...</a:t>
            </a:r>
            <a:endParaRPr lang="pt-BR" sz="10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buNone/>
            </a:pPr>
            <a:endParaRPr lang="pt-BR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pt-BR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21C09E51-19EC-E1C7-5F85-60C4DDEDA3C5}"/>
              </a:ext>
            </a:extLst>
          </p:cNvPr>
          <p:cNvCxnSpPr>
            <a:cxnSpLocks/>
          </p:cNvCxnSpPr>
          <p:nvPr/>
        </p:nvCxnSpPr>
        <p:spPr>
          <a:xfrm>
            <a:off x="1199456" y="116632"/>
            <a:ext cx="0" cy="1224136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m 4">
            <a:extLst>
              <a:ext uri="{FF2B5EF4-FFF2-40B4-BE49-F238E27FC236}">
                <a16:creationId xmlns:a16="http://schemas.microsoft.com/office/drawing/2014/main" id="{90A01CF9-F0B1-807A-4802-A6FB3C9E05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28" y="217649"/>
            <a:ext cx="1004161" cy="1057716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2F6A64E2-5660-0BA2-3598-C0F4350E1193}"/>
              </a:ext>
            </a:extLst>
          </p:cNvPr>
          <p:cNvSpPr txBox="1"/>
          <p:nvPr/>
        </p:nvSpPr>
        <p:spPr>
          <a:xfrm>
            <a:off x="1199456" y="332656"/>
            <a:ext cx="10992544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t-BR" sz="5400" b="1" spc="15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MATEMÁTICA</a:t>
            </a:r>
            <a:endParaRPr lang="pt-BR" sz="4400" b="1" spc="15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C0437951-A6D3-4EB4-A8BB-4C006A9B6FC5}"/>
              </a:ext>
            </a:extLst>
          </p:cNvPr>
          <p:cNvSpPr txBox="1"/>
          <p:nvPr/>
        </p:nvSpPr>
        <p:spPr>
          <a:xfrm>
            <a:off x="9984436" y="836712"/>
            <a:ext cx="2207564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pt-BR" sz="2000" b="1" i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Prof.</a:t>
            </a:r>
            <a:r>
              <a:rPr lang="pt-BR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WAGNER</a:t>
            </a:r>
            <a:endParaRPr lang="pt-BR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B703BB66-C576-0E02-E24B-EF76BF80D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" r="1691"/>
          <a:stretch/>
        </p:blipFill>
        <p:spPr bwMode="auto">
          <a:xfrm>
            <a:off x="11224833" y="404664"/>
            <a:ext cx="867401" cy="315284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8564350"/>
      </p:ext>
    </p:extLst>
  </p:cSld>
  <p:clrMapOvr>
    <a:masterClrMapping/>
  </p:clrMapOvr>
  <p:transition spd="slow" advTm="120000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D42489-858A-BA86-39FF-75E9395249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ço Reservado para Conteúdo 2">
            <a:extLst>
              <a:ext uri="{FF2B5EF4-FFF2-40B4-BE49-F238E27FC236}">
                <a16:creationId xmlns:a16="http://schemas.microsoft.com/office/drawing/2014/main" id="{21995B24-311F-EEC1-98A2-C6C700074F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484784"/>
            <a:ext cx="12191999" cy="537321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t-BR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Exercício Resolvido</a:t>
            </a:r>
            <a:endParaRPr lang="pt-BR" sz="10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buNone/>
            </a:pPr>
            <a:endParaRPr lang="pt-BR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Desvio Padrão \(\sigma \)</a:t>
            </a:r>
          </a:p>
          <a:p>
            <a:pPr marL="0" indent="0" algn="just">
              <a:buNone/>
            </a:pPr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 a raiz quadrada da variância. Ele indica a dispersão dos dados na mesma unidade original.</a:t>
            </a:r>
          </a:p>
          <a:p>
            <a:pPr marL="0" indent="0" algn="just">
              <a:buNone/>
            </a:pPr>
            <a:endParaRPr lang="pt-BR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(\sigma = \</a:t>
            </a:r>
            <a:r>
              <a:rPr lang="pt-B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sqrt</a:t>
            </a:r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{\</a:t>
            </a:r>
            <a:r>
              <a:rPr lang="pt-B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</a:t>
            </a:r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{Variância}}\)</a:t>
            </a:r>
          </a:p>
          <a:p>
            <a:pPr marL="0" indent="0" algn="just">
              <a:buNone/>
            </a:pPr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(\sigma = \</a:t>
            </a:r>
            <a:r>
              <a:rPr lang="pt-B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sqrt</a:t>
            </a:r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{5,6}\)</a:t>
            </a:r>
          </a:p>
          <a:p>
            <a:pPr marL="0" indent="0" algn="just">
              <a:buNone/>
            </a:pPr>
            <a:endParaRPr lang="pt-BR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Resultado: \(\</a:t>
            </a:r>
            <a:r>
              <a:rPr lang="pt-BR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approx</a:t>
            </a: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2,37\) voltas</a:t>
            </a:r>
            <a:endParaRPr lang="pt-BR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t-BR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FD541EF8-744D-8E65-FAD8-A24E2844BB63}"/>
              </a:ext>
            </a:extLst>
          </p:cNvPr>
          <p:cNvCxnSpPr>
            <a:cxnSpLocks/>
          </p:cNvCxnSpPr>
          <p:nvPr/>
        </p:nvCxnSpPr>
        <p:spPr>
          <a:xfrm>
            <a:off x="1199456" y="116632"/>
            <a:ext cx="0" cy="1224136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m 4">
            <a:extLst>
              <a:ext uri="{FF2B5EF4-FFF2-40B4-BE49-F238E27FC236}">
                <a16:creationId xmlns:a16="http://schemas.microsoft.com/office/drawing/2014/main" id="{A08F4160-01F7-C476-9E8A-BB60BC7E65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28" y="217649"/>
            <a:ext cx="1004161" cy="1057716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09F119C4-188A-5C1B-44F1-B19CBEFAD17C}"/>
              </a:ext>
            </a:extLst>
          </p:cNvPr>
          <p:cNvSpPr txBox="1"/>
          <p:nvPr/>
        </p:nvSpPr>
        <p:spPr>
          <a:xfrm>
            <a:off x="1199456" y="332656"/>
            <a:ext cx="10992544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t-BR" sz="5400" b="1" spc="15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MATEMÁTICA</a:t>
            </a:r>
            <a:endParaRPr lang="pt-BR" sz="4400" b="1" spc="15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A6B5C237-16E0-B3E6-B694-3E8BD9552D26}"/>
              </a:ext>
            </a:extLst>
          </p:cNvPr>
          <p:cNvSpPr txBox="1"/>
          <p:nvPr/>
        </p:nvSpPr>
        <p:spPr>
          <a:xfrm>
            <a:off x="9984436" y="836712"/>
            <a:ext cx="2207564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pt-BR" sz="2000" b="1" i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Prof.</a:t>
            </a:r>
            <a:r>
              <a:rPr lang="pt-BR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WAGNER</a:t>
            </a:r>
            <a:endParaRPr lang="pt-BR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C7746228-3B01-FFA0-67CD-1002E9E95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" r="967"/>
          <a:stretch/>
        </p:blipFill>
        <p:spPr bwMode="auto">
          <a:xfrm>
            <a:off x="11224833" y="404664"/>
            <a:ext cx="867401" cy="315284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1236869"/>
      </p:ext>
    </p:extLst>
  </p:cSld>
  <p:clrMapOvr>
    <a:masterClrMapping/>
  </p:clrMapOvr>
  <p:transition spd="slow" advTm="600000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1F4B03-A5D5-94FA-2C63-A48074BBAA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ço Reservado para Conteúdo 2">
            <a:extLst>
              <a:ext uri="{FF2B5EF4-FFF2-40B4-BE49-F238E27FC236}">
                <a16:creationId xmlns:a16="http://schemas.microsoft.com/office/drawing/2014/main" id="{D258ACA0-AA8D-6B24-4662-F08A785C3E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484784"/>
            <a:ext cx="12191999" cy="537321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t-BR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Pausa...</a:t>
            </a:r>
            <a:endParaRPr lang="pt-BR" sz="10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buNone/>
            </a:pPr>
            <a:endParaRPr lang="pt-BR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pt-BR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DCFB88C6-BD7F-0A2C-11E0-5D78A8735F09}"/>
              </a:ext>
            </a:extLst>
          </p:cNvPr>
          <p:cNvCxnSpPr>
            <a:cxnSpLocks/>
          </p:cNvCxnSpPr>
          <p:nvPr/>
        </p:nvCxnSpPr>
        <p:spPr>
          <a:xfrm>
            <a:off x="1199456" y="116632"/>
            <a:ext cx="0" cy="1224136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m 4">
            <a:extLst>
              <a:ext uri="{FF2B5EF4-FFF2-40B4-BE49-F238E27FC236}">
                <a16:creationId xmlns:a16="http://schemas.microsoft.com/office/drawing/2014/main" id="{45336164-76A1-1C4D-4962-98427C2C9F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28" y="217649"/>
            <a:ext cx="1004161" cy="1057716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052E21B9-9C02-6D5D-19F8-0ABD15EC3DDA}"/>
              </a:ext>
            </a:extLst>
          </p:cNvPr>
          <p:cNvSpPr txBox="1"/>
          <p:nvPr/>
        </p:nvSpPr>
        <p:spPr>
          <a:xfrm>
            <a:off x="1199456" y="332656"/>
            <a:ext cx="10992544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t-BR" sz="5400" b="1" spc="15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MATEMÁTICA</a:t>
            </a:r>
            <a:endParaRPr lang="pt-BR" sz="4400" b="1" spc="15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E2609860-AB3A-36B8-A863-479941FED426}"/>
              </a:ext>
            </a:extLst>
          </p:cNvPr>
          <p:cNvSpPr txBox="1"/>
          <p:nvPr/>
        </p:nvSpPr>
        <p:spPr>
          <a:xfrm>
            <a:off x="9984436" y="836712"/>
            <a:ext cx="2207564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pt-BR" sz="2000" b="1" i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Prof.</a:t>
            </a:r>
            <a:r>
              <a:rPr lang="pt-BR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WAGNER</a:t>
            </a:r>
            <a:endParaRPr lang="pt-BR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900CC888-181F-B35E-AB68-1201673D5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" r="985"/>
          <a:stretch/>
        </p:blipFill>
        <p:spPr bwMode="auto">
          <a:xfrm>
            <a:off x="11224833" y="404664"/>
            <a:ext cx="867401" cy="315284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1876387"/>
      </p:ext>
    </p:extLst>
  </p:cSld>
  <p:clrMapOvr>
    <a:masterClrMapping/>
  </p:clrMapOvr>
  <p:transition spd="slow" advTm="60000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2FB593-EBC9-AB01-46FC-03EC42E136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ço Reservado para Conteúdo 2">
            <a:extLst>
              <a:ext uri="{FF2B5EF4-FFF2-40B4-BE49-F238E27FC236}">
                <a16:creationId xmlns:a16="http://schemas.microsoft.com/office/drawing/2014/main" id="{2260F3A1-E33E-6937-150A-A4D1BB7A18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484784"/>
            <a:ext cx="12191999" cy="537321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t-BR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Exercício Resolvido</a:t>
            </a:r>
            <a:endParaRPr lang="pt-BR" sz="10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buNone/>
            </a:pPr>
            <a:endParaRPr lang="pt-BR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pt-BR" sz="2000" dirty="0"/>
              <a:t>Em uma turma de educação física, as alturas (em metros) de 5 alunos foram registradas:</a:t>
            </a:r>
            <a:br>
              <a:rPr lang="pt-BR" sz="2000" dirty="0"/>
            </a:br>
            <a:r>
              <a:rPr lang="pt-BR" sz="2000" dirty="0"/>
              <a:t>\(1{,}60\), \(1{,}65\), \(1{,}70\), \(1{,}75\) e \(1{,}80\).</a:t>
            </a:r>
            <a:br>
              <a:rPr lang="pt-BR" sz="2000" dirty="0"/>
            </a:br>
            <a:r>
              <a:rPr lang="pt-BR" sz="2000" dirty="0"/>
              <a:t>Determine a média, a mediana, a amplitude, a variância e o desvio padrão dessas alturas.</a:t>
            </a:r>
            <a:endParaRPr lang="pt-BR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E634C2C4-E4AD-9A96-5B0F-A7608355FBA1}"/>
              </a:ext>
            </a:extLst>
          </p:cNvPr>
          <p:cNvCxnSpPr>
            <a:cxnSpLocks/>
          </p:cNvCxnSpPr>
          <p:nvPr/>
        </p:nvCxnSpPr>
        <p:spPr>
          <a:xfrm>
            <a:off x="1199456" y="116632"/>
            <a:ext cx="0" cy="1224136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m 4">
            <a:extLst>
              <a:ext uri="{FF2B5EF4-FFF2-40B4-BE49-F238E27FC236}">
                <a16:creationId xmlns:a16="http://schemas.microsoft.com/office/drawing/2014/main" id="{B14CD5BD-8173-B7F4-07F5-81982CD215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28" y="217649"/>
            <a:ext cx="1004161" cy="1057716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38CAC987-D357-4761-A18B-5AC0EBB8B3EE}"/>
              </a:ext>
            </a:extLst>
          </p:cNvPr>
          <p:cNvSpPr txBox="1"/>
          <p:nvPr/>
        </p:nvSpPr>
        <p:spPr>
          <a:xfrm>
            <a:off x="1199456" y="332656"/>
            <a:ext cx="10992544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t-BR" sz="5400" b="1" spc="15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MATEMÁTICA</a:t>
            </a:r>
            <a:endParaRPr lang="pt-BR" sz="4400" b="1" spc="15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EA58475-3E11-CC89-6C9E-C0E95756F9FA}"/>
              </a:ext>
            </a:extLst>
          </p:cNvPr>
          <p:cNvSpPr txBox="1"/>
          <p:nvPr/>
        </p:nvSpPr>
        <p:spPr>
          <a:xfrm>
            <a:off x="9984436" y="836712"/>
            <a:ext cx="2207564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pt-BR" sz="2000" b="1" i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Prof.</a:t>
            </a:r>
            <a:r>
              <a:rPr lang="pt-BR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WAGNER</a:t>
            </a:r>
            <a:endParaRPr lang="pt-BR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C65F4E4D-031F-37C7-34E9-9CB449DCC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" r="967"/>
          <a:stretch/>
        </p:blipFill>
        <p:spPr bwMode="auto">
          <a:xfrm>
            <a:off x="11224833" y="404664"/>
            <a:ext cx="867401" cy="315284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5935571"/>
      </p:ext>
    </p:extLst>
  </p:cSld>
  <p:clrMapOvr>
    <a:masterClrMapping/>
  </p:clrMapOvr>
  <p:transition spd="slow" advTm="600000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DDBBC7-E326-38E2-5E65-FD2794D46C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ço Reservado para Conteúdo 2">
            <a:extLst>
              <a:ext uri="{FF2B5EF4-FFF2-40B4-BE49-F238E27FC236}">
                <a16:creationId xmlns:a16="http://schemas.microsoft.com/office/drawing/2014/main" id="{81596338-74B8-E6C2-4E47-B56C917B1A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484784"/>
            <a:ext cx="12191999" cy="537321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t-BR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Exercício Resolvido</a:t>
            </a:r>
            <a:endParaRPr lang="pt-BR" sz="10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buNone/>
            </a:pPr>
            <a:endParaRPr lang="pt-BR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t-BR" dirty="0"/>
              <a:t>Em uma pequena empresa, os salários mensais de 6 funcionários são (em R$):</a:t>
            </a:r>
            <a:br>
              <a:rPr lang="pt-BR" dirty="0"/>
            </a:br>
            <a:r>
              <a:rPr lang="pt-BR" dirty="0"/>
              <a:t>\(1.200\), \(1.350\), \(1.500\), \(1.500\), \(1.750\) e \(2.000\).</a:t>
            </a:r>
            <a:br>
              <a:rPr lang="pt-BR" dirty="0"/>
            </a:br>
            <a:r>
              <a:rPr lang="pt-BR" dirty="0"/>
              <a:t>Calcule as seguintes medidas para esse conjunto de dados:</a:t>
            </a:r>
          </a:p>
        </p:txBody>
      </p:sp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2F475075-52FB-6483-009D-09E6C25B070C}"/>
              </a:ext>
            </a:extLst>
          </p:cNvPr>
          <p:cNvCxnSpPr>
            <a:cxnSpLocks/>
          </p:cNvCxnSpPr>
          <p:nvPr/>
        </p:nvCxnSpPr>
        <p:spPr>
          <a:xfrm>
            <a:off x="1199456" y="116632"/>
            <a:ext cx="0" cy="1224136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m 4">
            <a:extLst>
              <a:ext uri="{FF2B5EF4-FFF2-40B4-BE49-F238E27FC236}">
                <a16:creationId xmlns:a16="http://schemas.microsoft.com/office/drawing/2014/main" id="{869D4816-8A22-0B5B-EC9B-807C05EAA9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28" y="217649"/>
            <a:ext cx="1004161" cy="1057716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933A7AD-35E8-2DA1-2886-51A644C8A817}"/>
              </a:ext>
            </a:extLst>
          </p:cNvPr>
          <p:cNvSpPr txBox="1"/>
          <p:nvPr/>
        </p:nvSpPr>
        <p:spPr>
          <a:xfrm>
            <a:off x="1199456" y="332656"/>
            <a:ext cx="10992544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t-BR" sz="5400" b="1" spc="15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MATEMÁTICA</a:t>
            </a:r>
            <a:endParaRPr lang="pt-BR" sz="4400" b="1" spc="15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4C4601FA-C463-9BD2-3909-F943CEE4D8E4}"/>
              </a:ext>
            </a:extLst>
          </p:cNvPr>
          <p:cNvSpPr txBox="1"/>
          <p:nvPr/>
        </p:nvSpPr>
        <p:spPr>
          <a:xfrm>
            <a:off x="9984436" y="836712"/>
            <a:ext cx="2207564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pt-BR" sz="2000" b="1" i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Prof.</a:t>
            </a:r>
            <a:r>
              <a:rPr lang="pt-BR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WAGNER</a:t>
            </a:r>
            <a:endParaRPr lang="pt-BR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3189CB96-89EB-B201-7AC0-24363608F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" r="967"/>
          <a:stretch/>
        </p:blipFill>
        <p:spPr bwMode="auto">
          <a:xfrm>
            <a:off x="11224833" y="404664"/>
            <a:ext cx="867401" cy="315284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9157487"/>
      </p:ext>
    </p:extLst>
  </p:cSld>
  <p:clrMapOvr>
    <a:masterClrMapping/>
  </p:clrMapOvr>
  <p:transition spd="slow" advTm="600000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3113F84E-40D9-4383-96A4-2FDDDA60BB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71492"/>
            <a:ext cx="12192000" cy="3225860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35FDF71B-8B55-49E8-B4B4-45A3A70109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152" y="5134931"/>
            <a:ext cx="4837423" cy="1734280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9D162C19-1408-4249-9226-259E80EEBD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0071" y="4709881"/>
            <a:ext cx="1917771" cy="1917771"/>
          </a:xfrm>
          <a:prstGeom prst="rect">
            <a:avLst/>
          </a:prstGeom>
        </p:spPr>
      </p:pic>
      <p:sp>
        <p:nvSpPr>
          <p:cNvPr id="15" name="Balão de Fala: Oval 14">
            <a:extLst>
              <a:ext uri="{FF2B5EF4-FFF2-40B4-BE49-F238E27FC236}">
                <a16:creationId xmlns:a16="http://schemas.microsoft.com/office/drawing/2014/main" id="{1F3DE170-7A01-4D25-B93A-B54EB0ACDA15}"/>
              </a:ext>
            </a:extLst>
          </p:cNvPr>
          <p:cNvSpPr/>
          <p:nvPr/>
        </p:nvSpPr>
        <p:spPr>
          <a:xfrm>
            <a:off x="7901457" y="5033092"/>
            <a:ext cx="1917770" cy="844181"/>
          </a:xfrm>
          <a:prstGeom prst="wedgeEllipseCallout">
            <a:avLst>
              <a:gd name="adj1" fmla="val 68709"/>
              <a:gd name="adj2" fmla="val -20388"/>
            </a:avLst>
          </a:prstGeom>
          <a:solidFill>
            <a:schemeClr val="accent5">
              <a:lumMod val="40000"/>
              <a:lumOff val="60000"/>
              <a:alpha val="50000"/>
            </a:schemeClr>
          </a:solidFill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45321434-8ED1-47CD-A578-2EC83BB5D28A}"/>
              </a:ext>
            </a:extLst>
          </p:cNvPr>
          <p:cNvSpPr txBox="1"/>
          <p:nvPr/>
        </p:nvSpPr>
        <p:spPr>
          <a:xfrm>
            <a:off x="479376" y="3645024"/>
            <a:ext cx="11233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Quem ensina aprende ao ensinar. E quem aprende ensina ao aprender.      </a:t>
            </a:r>
            <a:r>
              <a:rPr lang="pt-BR" sz="2000" i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Paulo Freire</a:t>
            </a:r>
            <a:endParaRPr lang="pt-BR" i="1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  <a:cs typeface="Calibri" panose="020F0502020204030204" pitchFamily="34" charset="0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8DCC42C5-4D9E-43CA-B706-DFE84DA786C6}"/>
              </a:ext>
            </a:extLst>
          </p:cNvPr>
          <p:cNvSpPr txBox="1"/>
          <p:nvPr/>
        </p:nvSpPr>
        <p:spPr>
          <a:xfrm>
            <a:off x="7757441" y="5301209"/>
            <a:ext cx="22165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ln w="0"/>
                <a:solidFill>
                  <a:srgbClr val="002060"/>
                </a:solidFill>
                <a:latin typeface="Comic Sans MS" panose="030F0702030302020204" pitchFamily="66" charset="0"/>
              </a:rPr>
              <a:t>Até a próxima aula!</a:t>
            </a:r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D6AD3FCA-1605-D9B4-3812-42957B3ADD8C}"/>
              </a:ext>
            </a:extLst>
          </p:cNvPr>
          <p:cNvCxnSpPr>
            <a:cxnSpLocks/>
          </p:cNvCxnSpPr>
          <p:nvPr/>
        </p:nvCxnSpPr>
        <p:spPr>
          <a:xfrm>
            <a:off x="1199456" y="116632"/>
            <a:ext cx="0" cy="1224136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m 5">
            <a:extLst>
              <a:ext uri="{FF2B5EF4-FFF2-40B4-BE49-F238E27FC236}">
                <a16:creationId xmlns:a16="http://schemas.microsoft.com/office/drawing/2014/main" id="{A68BB0DF-8752-124E-420B-9DF3516D6C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28" y="217649"/>
            <a:ext cx="1004161" cy="1057716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64207D1F-79A6-5434-F753-9BEA6ED8CE37}"/>
              </a:ext>
            </a:extLst>
          </p:cNvPr>
          <p:cNvSpPr txBox="1"/>
          <p:nvPr/>
        </p:nvSpPr>
        <p:spPr>
          <a:xfrm>
            <a:off x="263354" y="1988840"/>
            <a:ext cx="11928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i="1" dirty="0">
                <a:latin typeface="Comic Sans MS" panose="030F0702030302020204" pitchFamily="66" charset="0"/>
                <a:cs typeface="Arial" panose="020B0604020202020204" pitchFamily="34" charset="0"/>
              </a:rPr>
              <a:t>Obrigado!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3EBC2166-98AB-0ADC-CA1A-238DD0E2BFD2}"/>
              </a:ext>
            </a:extLst>
          </p:cNvPr>
          <p:cNvSpPr txBox="1"/>
          <p:nvPr/>
        </p:nvSpPr>
        <p:spPr>
          <a:xfrm>
            <a:off x="1199456" y="332656"/>
            <a:ext cx="10992544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t-BR" sz="5400" b="1" spc="15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MATEMÁTICA</a:t>
            </a:r>
            <a:endParaRPr lang="pt-BR" sz="4400" b="1" spc="15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09713A5C-095D-FB10-DE98-4E5E4D63281D}"/>
              </a:ext>
            </a:extLst>
          </p:cNvPr>
          <p:cNvSpPr txBox="1"/>
          <p:nvPr/>
        </p:nvSpPr>
        <p:spPr>
          <a:xfrm>
            <a:off x="9984436" y="836712"/>
            <a:ext cx="2207564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pt-BR" sz="2000" b="1" i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Prof.</a:t>
            </a:r>
            <a:r>
              <a:rPr lang="pt-BR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WAGNER</a:t>
            </a:r>
            <a:endParaRPr lang="pt-BR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653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6C2088-6E7E-2E20-91F4-E1E2B89EC4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ço Reservado para Conteúdo 2">
            <a:extLst>
              <a:ext uri="{FF2B5EF4-FFF2-40B4-BE49-F238E27FC236}">
                <a16:creationId xmlns:a16="http://schemas.microsoft.com/office/drawing/2014/main" id="{CB00FCBE-9B56-AF27-A769-7A18CC01D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484784"/>
            <a:ext cx="12191999" cy="537321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t-BR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As duas Grandes Divisões da Estatística</a:t>
            </a:r>
            <a:endParaRPr lang="pt-BR" sz="10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buNone/>
            </a:pPr>
            <a:endParaRPr lang="pt-BR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aplicação do método estatístico se divide em duas etapas principais:</a:t>
            </a:r>
          </a:p>
          <a:p>
            <a:pPr marL="0" indent="0" algn="just">
              <a:buNone/>
            </a:pPr>
            <a:endParaRPr lang="pt-BR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Wingdings" panose="05000000000000000000" pitchFamily="2" charset="2"/>
              <a:buChar char="q"/>
            </a:pP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Estatística Descritiva</a:t>
            </a:r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Resume, organiza e descreve os dados atuais usando gráficos, tabelas e médias. Ela apenas mostra o cenário presente.</a:t>
            </a:r>
          </a:p>
          <a:p>
            <a:pPr marL="0" indent="0" algn="just">
              <a:buNone/>
            </a:pPr>
            <a:endParaRPr lang="pt-BR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Wingdings" panose="05000000000000000000" pitchFamily="2" charset="2"/>
              <a:buChar char="q"/>
            </a:pP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Estatística Inferencial</a:t>
            </a:r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Usa os dados atuais para fazer previsões, testar hipóteses e tirar conclusões sobre o futuro ou sobre um grupo maior.</a:t>
            </a:r>
          </a:p>
        </p:txBody>
      </p:sp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07664675-08C1-918D-4C47-AAF6C23C7324}"/>
              </a:ext>
            </a:extLst>
          </p:cNvPr>
          <p:cNvCxnSpPr>
            <a:cxnSpLocks/>
          </p:cNvCxnSpPr>
          <p:nvPr/>
        </p:nvCxnSpPr>
        <p:spPr>
          <a:xfrm>
            <a:off x="1199456" y="116632"/>
            <a:ext cx="0" cy="1224136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m 4">
            <a:extLst>
              <a:ext uri="{FF2B5EF4-FFF2-40B4-BE49-F238E27FC236}">
                <a16:creationId xmlns:a16="http://schemas.microsoft.com/office/drawing/2014/main" id="{24D4CEB3-40FA-0199-4773-8AEEBF66B9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28" y="217649"/>
            <a:ext cx="1004161" cy="1057716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FD430466-1D98-57D4-B159-399B477C5DB8}"/>
              </a:ext>
            </a:extLst>
          </p:cNvPr>
          <p:cNvSpPr txBox="1"/>
          <p:nvPr/>
        </p:nvSpPr>
        <p:spPr>
          <a:xfrm>
            <a:off x="1199456" y="332656"/>
            <a:ext cx="10992544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t-BR" sz="5400" b="1" spc="15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MATEMÁTICA</a:t>
            </a:r>
            <a:endParaRPr lang="pt-BR" sz="4400" b="1" spc="15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F7200E2D-982B-F722-884D-70CAFF3A0B18}"/>
              </a:ext>
            </a:extLst>
          </p:cNvPr>
          <p:cNvSpPr txBox="1"/>
          <p:nvPr/>
        </p:nvSpPr>
        <p:spPr>
          <a:xfrm>
            <a:off x="9984436" y="836712"/>
            <a:ext cx="2207564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pt-BR" sz="2000" b="1" i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Prof.</a:t>
            </a:r>
            <a:r>
              <a:rPr lang="pt-BR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WAGNER</a:t>
            </a:r>
            <a:endParaRPr lang="pt-BR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565FCE16-BE83-DDC7-F808-D7FF7EC50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" r="929"/>
          <a:stretch/>
        </p:blipFill>
        <p:spPr bwMode="auto">
          <a:xfrm>
            <a:off x="11224833" y="404664"/>
            <a:ext cx="867401" cy="315284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2002116"/>
      </p:ext>
    </p:extLst>
  </p:cSld>
  <p:clrMapOvr>
    <a:masterClrMapping/>
  </p:clrMapOvr>
  <p:transition spd="slow" advTm="420000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8A1974-BE20-7EE3-3094-8FD9073B1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ço Reservado para Conteúdo 2">
            <a:extLst>
              <a:ext uri="{FF2B5EF4-FFF2-40B4-BE49-F238E27FC236}">
                <a16:creationId xmlns:a16="http://schemas.microsoft.com/office/drawing/2014/main" id="{9DCD2716-7B4B-F93C-C0A8-836ABE5013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484784"/>
            <a:ext cx="12191999" cy="537321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t-BR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Pausa...</a:t>
            </a:r>
            <a:endParaRPr lang="pt-BR" sz="10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buNone/>
            </a:pPr>
            <a:endParaRPr lang="pt-BR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pt-BR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5C83B655-8470-739E-76BD-2FB291FC6BCB}"/>
              </a:ext>
            </a:extLst>
          </p:cNvPr>
          <p:cNvCxnSpPr>
            <a:cxnSpLocks/>
          </p:cNvCxnSpPr>
          <p:nvPr/>
        </p:nvCxnSpPr>
        <p:spPr>
          <a:xfrm>
            <a:off x="1199456" y="116632"/>
            <a:ext cx="0" cy="1224136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m 4">
            <a:extLst>
              <a:ext uri="{FF2B5EF4-FFF2-40B4-BE49-F238E27FC236}">
                <a16:creationId xmlns:a16="http://schemas.microsoft.com/office/drawing/2014/main" id="{51D81A81-E275-B4C0-8533-55C44A43A6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28" y="217649"/>
            <a:ext cx="1004161" cy="1057716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22962956-B538-59DC-AD47-06040BCF09B3}"/>
              </a:ext>
            </a:extLst>
          </p:cNvPr>
          <p:cNvSpPr txBox="1"/>
          <p:nvPr/>
        </p:nvSpPr>
        <p:spPr>
          <a:xfrm>
            <a:off x="1199456" y="332656"/>
            <a:ext cx="10992544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t-BR" sz="5400" b="1" spc="15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MATEMÁTICA</a:t>
            </a:r>
            <a:endParaRPr lang="pt-BR" sz="4400" b="1" spc="15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028E3398-F57D-7A11-B6B5-09FC2C9CB20A}"/>
              </a:ext>
            </a:extLst>
          </p:cNvPr>
          <p:cNvSpPr txBox="1"/>
          <p:nvPr/>
        </p:nvSpPr>
        <p:spPr>
          <a:xfrm>
            <a:off x="9984436" y="836712"/>
            <a:ext cx="2207564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pt-BR" sz="2000" b="1" i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Prof.</a:t>
            </a:r>
            <a:r>
              <a:rPr lang="pt-BR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WAGNER</a:t>
            </a:r>
            <a:endParaRPr lang="pt-BR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87FB013F-159B-3286-6423-E694A54D1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" r="1691"/>
          <a:stretch/>
        </p:blipFill>
        <p:spPr bwMode="auto">
          <a:xfrm>
            <a:off x="11224833" y="404664"/>
            <a:ext cx="867401" cy="315284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4572444"/>
      </p:ext>
    </p:extLst>
  </p:cSld>
  <p:clrMapOvr>
    <a:masterClrMapping/>
  </p:clrMapOvr>
  <p:transition spd="slow" advTm="120000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0036EA-CA68-D4DB-97DA-1C0AE3D22E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ço Reservado para Conteúdo 2">
            <a:extLst>
              <a:ext uri="{FF2B5EF4-FFF2-40B4-BE49-F238E27FC236}">
                <a16:creationId xmlns:a16="http://schemas.microsoft.com/office/drawing/2014/main" id="{E38DE9D4-A22F-E47C-7FB1-B318E12D25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484784"/>
            <a:ext cx="12191999" cy="537321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t-BR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População &amp; Amostra</a:t>
            </a:r>
            <a:endParaRPr lang="pt-BR" sz="10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buNone/>
            </a:pPr>
            <a:endParaRPr lang="pt-BR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Wingdings" panose="05000000000000000000" pitchFamily="2" charset="2"/>
              <a:buChar char="q"/>
            </a:pP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População</a:t>
            </a:r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Conjunto total de todos os elementos ou indivíduos que compartilham de uma característica e que desejamos estudar. </a:t>
            </a:r>
            <a:r>
              <a:rPr lang="pt-BR" sz="2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(Exemplo: Todos os eleitores de um país)</a:t>
            </a:r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just">
              <a:buNone/>
            </a:pPr>
            <a:endParaRPr lang="pt-BR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Wingdings" panose="05000000000000000000" pitchFamily="2" charset="2"/>
              <a:buChar char="q"/>
            </a:pP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Amostra</a:t>
            </a:r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Uma parte menor e selecionada desse grupo total. Ela precisa ser representativa para que o resultado seja confiável. </a:t>
            </a:r>
            <a:r>
              <a:rPr lang="pt-BR" sz="2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(Exemplo: 2.000 eleitores entrevistados).</a:t>
            </a:r>
            <a:endParaRPr lang="pt-BR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58CB5B22-A013-6BB7-3A59-2D46AA58DC11}"/>
              </a:ext>
            </a:extLst>
          </p:cNvPr>
          <p:cNvCxnSpPr>
            <a:cxnSpLocks/>
          </p:cNvCxnSpPr>
          <p:nvPr/>
        </p:nvCxnSpPr>
        <p:spPr>
          <a:xfrm>
            <a:off x="1199456" y="116632"/>
            <a:ext cx="0" cy="1224136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m 4">
            <a:extLst>
              <a:ext uri="{FF2B5EF4-FFF2-40B4-BE49-F238E27FC236}">
                <a16:creationId xmlns:a16="http://schemas.microsoft.com/office/drawing/2014/main" id="{37A983CB-71C9-6D02-9780-B56788E9B8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28" y="217649"/>
            <a:ext cx="1004161" cy="1057716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BAAC74CA-7B61-8DE1-4E71-87D5339A840A}"/>
              </a:ext>
            </a:extLst>
          </p:cNvPr>
          <p:cNvSpPr txBox="1"/>
          <p:nvPr/>
        </p:nvSpPr>
        <p:spPr>
          <a:xfrm>
            <a:off x="1199456" y="332656"/>
            <a:ext cx="10992544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t-BR" sz="5400" b="1" spc="15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MATEMÁTICA</a:t>
            </a:r>
            <a:endParaRPr lang="pt-BR" sz="4400" b="1" spc="15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A755B4A6-5D11-7135-66CC-233A4A4A656F}"/>
              </a:ext>
            </a:extLst>
          </p:cNvPr>
          <p:cNvSpPr txBox="1"/>
          <p:nvPr/>
        </p:nvSpPr>
        <p:spPr>
          <a:xfrm>
            <a:off x="9984436" y="836712"/>
            <a:ext cx="2207564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pt-BR" sz="2000" b="1" i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Prof.</a:t>
            </a:r>
            <a:r>
              <a:rPr lang="pt-BR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WAGNER</a:t>
            </a:r>
            <a:endParaRPr lang="pt-BR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0A7A3EF1-191A-C95D-99BC-62B687C46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" r="929"/>
          <a:stretch/>
        </p:blipFill>
        <p:spPr bwMode="auto">
          <a:xfrm>
            <a:off x="11224833" y="404664"/>
            <a:ext cx="867401" cy="315284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4656040"/>
      </p:ext>
    </p:extLst>
  </p:cSld>
  <p:clrMapOvr>
    <a:masterClrMapping/>
  </p:clrMapOvr>
  <p:transition spd="slow" advTm="420000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CD140B-318E-5BB8-3A20-B071D0E220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ço Reservado para Conteúdo 2">
            <a:extLst>
              <a:ext uri="{FF2B5EF4-FFF2-40B4-BE49-F238E27FC236}">
                <a16:creationId xmlns:a16="http://schemas.microsoft.com/office/drawing/2014/main" id="{91A778D3-BB94-2743-9D0A-AF73A0D7D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484784"/>
            <a:ext cx="12191999" cy="537321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t-BR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Pausa...</a:t>
            </a:r>
            <a:endParaRPr lang="pt-BR" sz="10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buNone/>
            </a:pPr>
            <a:endParaRPr lang="pt-BR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pt-BR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6ADB91EA-5519-3DA5-3254-B31600C09DF8}"/>
              </a:ext>
            </a:extLst>
          </p:cNvPr>
          <p:cNvCxnSpPr>
            <a:cxnSpLocks/>
          </p:cNvCxnSpPr>
          <p:nvPr/>
        </p:nvCxnSpPr>
        <p:spPr>
          <a:xfrm>
            <a:off x="1199456" y="116632"/>
            <a:ext cx="0" cy="1224136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m 4">
            <a:extLst>
              <a:ext uri="{FF2B5EF4-FFF2-40B4-BE49-F238E27FC236}">
                <a16:creationId xmlns:a16="http://schemas.microsoft.com/office/drawing/2014/main" id="{E81E3CAA-3A24-3C17-7BB5-5E057C74C3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28" y="217649"/>
            <a:ext cx="1004161" cy="1057716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E34792F0-EEAC-9259-0604-7BA116F2C4AE}"/>
              </a:ext>
            </a:extLst>
          </p:cNvPr>
          <p:cNvSpPr txBox="1"/>
          <p:nvPr/>
        </p:nvSpPr>
        <p:spPr>
          <a:xfrm>
            <a:off x="1199456" y="332656"/>
            <a:ext cx="10992544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t-BR" sz="5400" b="1" spc="15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MATEMÁTICA</a:t>
            </a:r>
            <a:endParaRPr lang="pt-BR" sz="4400" b="1" spc="15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CD6333A-6CD0-A616-657E-E60CE9F46E74}"/>
              </a:ext>
            </a:extLst>
          </p:cNvPr>
          <p:cNvSpPr txBox="1"/>
          <p:nvPr/>
        </p:nvSpPr>
        <p:spPr>
          <a:xfrm>
            <a:off x="9984436" y="836712"/>
            <a:ext cx="2207564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pt-BR" sz="2000" b="1" i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Prof.</a:t>
            </a:r>
            <a:r>
              <a:rPr lang="pt-BR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WAGNER</a:t>
            </a:r>
            <a:endParaRPr lang="pt-BR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55725449-E0D1-8234-DCD3-7771A883E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" r="1691"/>
          <a:stretch/>
        </p:blipFill>
        <p:spPr bwMode="auto">
          <a:xfrm>
            <a:off x="11224833" y="404664"/>
            <a:ext cx="867401" cy="315284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0077989"/>
      </p:ext>
    </p:extLst>
  </p:cSld>
  <p:clrMapOvr>
    <a:masterClrMapping/>
  </p:clrMapOvr>
  <p:transition spd="slow" advTm="120000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8ED94A-1621-13E4-2F4E-C710EA1F80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ço Reservado para Conteúdo 2">
            <a:extLst>
              <a:ext uri="{FF2B5EF4-FFF2-40B4-BE49-F238E27FC236}">
                <a16:creationId xmlns:a16="http://schemas.microsoft.com/office/drawing/2014/main" id="{6FD8F5C7-C77D-9841-3BEF-650F7E9F0D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484784"/>
            <a:ext cx="12191999" cy="537321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t-BR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Variáveis</a:t>
            </a:r>
            <a:endParaRPr lang="pt-BR" sz="10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buNone/>
            </a:pPr>
            <a:endParaRPr lang="pt-BR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Variável é a característica de interesse que será medida ou observada em cada elemento do estudo. Elas mudam de valor de uma observação para outra e se dividem em:</a:t>
            </a:r>
          </a:p>
          <a:p>
            <a:pPr marL="0" indent="0" algn="just">
              <a:buNone/>
            </a:pPr>
            <a:endParaRPr lang="pt-BR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Quantitativas</a:t>
            </a:r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Dados numéricos que representam contagens ou medidas.</a:t>
            </a:r>
          </a:p>
          <a:p>
            <a:pPr lvl="1">
              <a:buClr>
                <a:srgbClr val="F4680B"/>
              </a:buClr>
              <a:buSzPct val="100000"/>
              <a:buFont typeface="Wingdings" panose="05000000000000000000" pitchFamily="2" charset="2"/>
              <a:buChar char="§"/>
            </a:pPr>
            <a:r>
              <a:rPr lang="pt-BR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Discretas</a:t>
            </a:r>
            <a:r>
              <a:rPr lang="pt-B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Números inteiros resultantes de contagens </a:t>
            </a:r>
            <a:r>
              <a:rPr lang="pt-BR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</a:t>
            </a:r>
            <a:r>
              <a:rPr lang="pt-BR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quantidade de filhos, número de carros)</a:t>
            </a:r>
            <a:r>
              <a:rPr lang="pt-B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1">
              <a:buClr>
                <a:srgbClr val="F4680B"/>
              </a:buClr>
              <a:buSzPct val="100000"/>
              <a:buFont typeface="Wingdings" panose="05000000000000000000" pitchFamily="2" charset="2"/>
              <a:buChar char="§"/>
            </a:pPr>
            <a:r>
              <a:rPr lang="pt-BR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Contínuas</a:t>
            </a:r>
            <a:r>
              <a:rPr lang="pt-B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Valores que podem assumir qualquer número real, incluindo frações </a:t>
            </a:r>
            <a:r>
              <a:rPr lang="pt-BR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</a:t>
            </a:r>
            <a:r>
              <a:rPr lang="pt-BR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altura, peso, salário)</a:t>
            </a:r>
            <a:r>
              <a:rPr lang="pt-B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lvl="1" indent="0">
              <a:buClr>
                <a:srgbClr val="F4680B"/>
              </a:buClr>
              <a:buSzPct val="100000"/>
              <a:buNone/>
            </a:pPr>
            <a:endParaRPr lang="pt-B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Qualitativas (ou Categóricas)</a:t>
            </a:r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Dados que expressam uma qualidade, categoria ou atributo.</a:t>
            </a:r>
          </a:p>
          <a:p>
            <a:pPr lvl="1">
              <a:buClr>
                <a:srgbClr val="F4680B"/>
              </a:buClr>
              <a:buSzPct val="100000"/>
              <a:buFont typeface="Wingdings" panose="05000000000000000000" pitchFamily="2" charset="2"/>
              <a:buChar char="§"/>
            </a:pPr>
            <a:r>
              <a:rPr lang="pt-BR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Nominais</a:t>
            </a:r>
            <a:r>
              <a:rPr lang="pt-B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Não possuem uma ordem natural </a:t>
            </a:r>
            <a:r>
              <a:rPr lang="pt-BR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</a:t>
            </a:r>
            <a:r>
              <a:rPr lang="pt-BR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cor dos olhos, estado civil, gênero)</a:t>
            </a:r>
            <a:r>
              <a:rPr lang="pt-B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1">
              <a:buClr>
                <a:srgbClr val="F4680B"/>
              </a:buClr>
              <a:buSzPct val="100000"/>
              <a:buFont typeface="Wingdings" panose="05000000000000000000" pitchFamily="2" charset="2"/>
              <a:buChar char="§"/>
            </a:pPr>
            <a:r>
              <a:rPr lang="pt-BR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Ordinais</a:t>
            </a:r>
            <a:r>
              <a:rPr lang="pt-B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Possuem uma ordenação ou hierarquia natural </a:t>
            </a:r>
            <a:r>
              <a:rPr lang="pt-BR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</a:t>
            </a:r>
            <a:r>
              <a:rPr lang="pt-BR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nível de escolaridade, meses do ano)</a:t>
            </a:r>
            <a:endParaRPr lang="pt-B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283ECA5E-A5CE-041E-5EAC-AC56D3215951}"/>
              </a:ext>
            </a:extLst>
          </p:cNvPr>
          <p:cNvCxnSpPr>
            <a:cxnSpLocks/>
          </p:cNvCxnSpPr>
          <p:nvPr/>
        </p:nvCxnSpPr>
        <p:spPr>
          <a:xfrm>
            <a:off x="1199456" y="116632"/>
            <a:ext cx="0" cy="1224136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m 4">
            <a:extLst>
              <a:ext uri="{FF2B5EF4-FFF2-40B4-BE49-F238E27FC236}">
                <a16:creationId xmlns:a16="http://schemas.microsoft.com/office/drawing/2014/main" id="{C446C226-8905-7B40-D73B-79BEE16E47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28" y="217649"/>
            <a:ext cx="1004161" cy="1057716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66F67ACE-6B49-5511-FD53-56F1990DB3E4}"/>
              </a:ext>
            </a:extLst>
          </p:cNvPr>
          <p:cNvSpPr txBox="1"/>
          <p:nvPr/>
        </p:nvSpPr>
        <p:spPr>
          <a:xfrm>
            <a:off x="1199456" y="332656"/>
            <a:ext cx="10992544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t-BR" sz="5400" b="1" spc="15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MATEMÁTICA</a:t>
            </a:r>
            <a:endParaRPr lang="pt-BR" sz="4400" b="1" spc="15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B16B4AD-6DD3-B15E-28F5-ACE840531B9F}"/>
              </a:ext>
            </a:extLst>
          </p:cNvPr>
          <p:cNvSpPr txBox="1"/>
          <p:nvPr/>
        </p:nvSpPr>
        <p:spPr>
          <a:xfrm>
            <a:off x="9984436" y="836712"/>
            <a:ext cx="2207564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pt-BR" sz="2000" b="1" i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Prof.</a:t>
            </a:r>
            <a:r>
              <a:rPr lang="pt-BR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WAGNER</a:t>
            </a:r>
            <a:endParaRPr lang="pt-BR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BA2FE83D-A2A1-3CB3-D769-8B7DDE4FB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0" r="10390"/>
          <a:stretch/>
        </p:blipFill>
        <p:spPr bwMode="auto">
          <a:xfrm>
            <a:off x="11224833" y="404664"/>
            <a:ext cx="867401" cy="315284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8003488"/>
      </p:ext>
    </p:extLst>
  </p:cSld>
  <p:clrMapOvr>
    <a:masterClrMapping/>
  </p:clrMapOvr>
  <p:transition spd="slow" advTm="900000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F01442-21A7-4DE5-DD51-7596536BE8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ço Reservado para Conteúdo 2">
            <a:extLst>
              <a:ext uri="{FF2B5EF4-FFF2-40B4-BE49-F238E27FC236}">
                <a16:creationId xmlns:a16="http://schemas.microsoft.com/office/drawing/2014/main" id="{9758B977-1843-F013-5B01-B81E979E26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484784"/>
            <a:ext cx="12191999" cy="537321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t-BR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Pausa...</a:t>
            </a:r>
            <a:endParaRPr lang="pt-BR" sz="10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buNone/>
            </a:pPr>
            <a:endParaRPr lang="pt-BR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pt-BR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99F0EC19-E3A3-8AE1-8793-EB0FD82133AB}"/>
              </a:ext>
            </a:extLst>
          </p:cNvPr>
          <p:cNvCxnSpPr>
            <a:cxnSpLocks/>
          </p:cNvCxnSpPr>
          <p:nvPr/>
        </p:nvCxnSpPr>
        <p:spPr>
          <a:xfrm>
            <a:off x="1199456" y="116632"/>
            <a:ext cx="0" cy="1224136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m 4">
            <a:extLst>
              <a:ext uri="{FF2B5EF4-FFF2-40B4-BE49-F238E27FC236}">
                <a16:creationId xmlns:a16="http://schemas.microsoft.com/office/drawing/2014/main" id="{FAE8F0E4-2A06-3BCB-AC4E-D389C9E21B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28" y="217649"/>
            <a:ext cx="1004161" cy="1057716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7604B935-9ECE-0650-6749-1FD5F01293F3}"/>
              </a:ext>
            </a:extLst>
          </p:cNvPr>
          <p:cNvSpPr txBox="1"/>
          <p:nvPr/>
        </p:nvSpPr>
        <p:spPr>
          <a:xfrm>
            <a:off x="1199456" y="332656"/>
            <a:ext cx="10992544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t-BR" sz="5400" b="1" spc="15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MATEMÁTICA</a:t>
            </a:r>
            <a:endParaRPr lang="pt-BR" sz="4400" b="1" spc="15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F1E92CE5-5F40-3494-7FAA-C980DFC11A58}"/>
              </a:ext>
            </a:extLst>
          </p:cNvPr>
          <p:cNvSpPr txBox="1"/>
          <p:nvPr/>
        </p:nvSpPr>
        <p:spPr>
          <a:xfrm>
            <a:off x="9984436" y="836712"/>
            <a:ext cx="2207564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pt-BR" sz="2000" b="1" i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Prof.</a:t>
            </a:r>
            <a:r>
              <a:rPr lang="pt-BR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WAGNER</a:t>
            </a:r>
            <a:endParaRPr lang="pt-BR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EE67309A-B82B-C0ED-5BBD-23A6DCA71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" r="1691"/>
          <a:stretch/>
        </p:blipFill>
        <p:spPr bwMode="auto">
          <a:xfrm>
            <a:off x="11224833" y="404664"/>
            <a:ext cx="867401" cy="315284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6182435"/>
      </p:ext>
    </p:extLst>
  </p:cSld>
  <p:clrMapOvr>
    <a:masterClrMapping/>
  </p:clrMapOvr>
  <p:transition spd="slow" advTm="120000">
    <p:push dir="u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ecatur">
  <a:themeElements>
    <a:clrScheme name="Decatur">
      <a:dk1>
        <a:sysClr val="windowText" lastClr="000000"/>
      </a:dk1>
      <a:lt1>
        <a:sysClr val="window" lastClr="FFFFFF"/>
      </a:lt1>
      <a:dk2>
        <a:srgbClr val="55554A"/>
      </a:dk2>
      <a:lt2>
        <a:srgbClr val="D7DAE1"/>
      </a:lt2>
      <a:accent1>
        <a:srgbClr val="F4680B"/>
      </a:accent1>
      <a:accent2>
        <a:srgbClr val="ABB19F"/>
      </a:accent2>
      <a:accent3>
        <a:srgbClr val="948774"/>
      </a:accent3>
      <a:accent4>
        <a:srgbClr val="7EB8E7"/>
      </a:accent4>
      <a:accent5>
        <a:srgbClr val="E3B651"/>
      </a:accent5>
      <a:accent6>
        <a:srgbClr val="96756C"/>
      </a:accent6>
      <a:hlink>
        <a:srgbClr val="66AACD"/>
      </a:hlink>
      <a:folHlink>
        <a:srgbClr val="809DB3"/>
      </a:folHlink>
    </a:clrScheme>
    <a:fontScheme name="Decatur">
      <a:majorFont>
        <a:latin typeface="Bodoni MT Condensed"/>
        <a:ea typeface=""/>
        <a:cs typeface=""/>
        <a:font script="Grek" typeface="Times New Roman"/>
        <a:font script="Cyrl" typeface="Times New Roman"/>
        <a:font script="Jpan" typeface="HG明朝E"/>
        <a:font script="Hang" typeface="HY목각파임B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catur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  <a:satMod val="110000"/>
              </a:schemeClr>
            </a:gs>
            <a:gs pos="47500">
              <a:schemeClr val="phClr">
                <a:tint val="53000"/>
                <a:satMod val="120000"/>
              </a:schemeClr>
            </a:gs>
            <a:gs pos="58500">
              <a:schemeClr val="phClr">
                <a:tint val="53000"/>
                <a:satMod val="120000"/>
              </a:schemeClr>
            </a:gs>
            <a:gs pos="100000">
              <a:schemeClr val="phClr">
                <a:tint val="90000"/>
                <a:satMod val="110000"/>
              </a:schemeClr>
            </a:gs>
          </a:gsLst>
          <a:lin ang="3600000" scaled="1"/>
        </a:gradFill>
        <a:gradFill rotWithShape="1">
          <a:gsLst>
            <a:gs pos="0">
              <a:schemeClr val="phClr">
                <a:shade val="54000"/>
                <a:satMod val="105000"/>
              </a:schemeClr>
            </a:gs>
            <a:gs pos="47500">
              <a:schemeClr val="phClr">
                <a:shade val="88000"/>
                <a:satMod val="105000"/>
              </a:schemeClr>
            </a:gs>
            <a:gs pos="58500">
              <a:schemeClr val="phClr">
                <a:shade val="88000"/>
                <a:satMod val="105000"/>
              </a:schemeClr>
            </a:gs>
            <a:gs pos="100000">
              <a:schemeClr val="phClr">
                <a:shade val="54000"/>
                <a:satMod val="105000"/>
              </a:schemeClr>
            </a:gs>
          </a:gsLst>
          <a:lin ang="36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82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3600000" algn="r" rotWithShape="0">
              <a:srgbClr val="000000">
                <a:alpha val="30000"/>
              </a:srgbClr>
            </a:outerShdw>
          </a:effectLst>
        </a:effectStyle>
        <a:effectStyle>
          <a:effectLst>
            <a:outerShdw blurRad="63500" dist="25400" dir="3600000" algn="r" rotWithShape="0">
              <a:srgbClr val="000000">
                <a:alpha val="36000"/>
              </a:srgbClr>
            </a:outerShdw>
          </a:effectLst>
          <a:scene3d>
            <a:camera prst="orthographicFront">
              <a:rot lat="0" lon="0" rev="0"/>
            </a:camera>
            <a:lightRig rig="harsh" dir="tl">
              <a:rot lat="0" lon="0" rev="9000000"/>
            </a:lightRig>
          </a:scene3d>
          <a:sp3d prstMaterial="flat">
            <a:bevelT w="38100" h="50800" prst="softRound"/>
          </a:sp3d>
        </a:effectStyle>
        <a:effectStyle>
          <a:effectLst>
            <a:outerShdw blurRad="76200" dist="38100" dir="3600000" algn="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harsh" dir="tl">
              <a:rot lat="0" lon="0" rev="9000000"/>
            </a:lightRig>
          </a:scene3d>
          <a:sp3d contourW="44450" prstMaterial="flat">
            <a:bevelT w="38100" h="50800" prst="softRound"/>
            <a:contourClr>
              <a:schemeClr val="phClr">
                <a:tint val="5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52000"/>
                <a:satMod val="105000"/>
              </a:schemeClr>
            </a:gs>
            <a:gs pos="47500">
              <a:schemeClr val="phClr">
                <a:tint val="90000"/>
                <a:shade val="89000"/>
                <a:satMod val="105000"/>
              </a:schemeClr>
            </a:gs>
            <a:gs pos="58500">
              <a:schemeClr val="phClr">
                <a:tint val="85000"/>
                <a:shade val="89000"/>
                <a:satMod val="105000"/>
              </a:schemeClr>
            </a:gs>
            <a:gs pos="100000">
              <a:schemeClr val="phClr">
                <a:tint val="100000"/>
                <a:shade val="52000"/>
                <a:satMod val="105000"/>
              </a:schemeClr>
            </a:gs>
          </a:gsLst>
          <a:lin ang="36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5000"/>
                <a:satMod val="120000"/>
              </a:schemeClr>
            </a:duotone>
          </a:blip>
          <a:tile tx="0" ty="0" sx="52000" sy="5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14785</TotalTime>
  <Words>1483</Words>
  <Application>Microsoft Office PowerPoint</Application>
  <PresentationFormat>Widescreen</PresentationFormat>
  <Paragraphs>289</Paragraphs>
  <Slides>34</Slides>
  <Notes>34</Notes>
  <HiddenSlides>0</HiddenSlides>
  <MMClips>0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34</vt:i4>
      </vt:variant>
    </vt:vector>
  </HeadingPairs>
  <TitlesOfParts>
    <vt:vector size="45" baseType="lpstr">
      <vt:lpstr>Arial</vt:lpstr>
      <vt:lpstr>Arial Black</vt:lpstr>
      <vt:lpstr>Bodoni MT Condensed</vt:lpstr>
      <vt:lpstr>Calibri</vt:lpstr>
      <vt:lpstr>Cambria Math</vt:lpstr>
      <vt:lpstr>Comic Sans MS</vt:lpstr>
      <vt:lpstr>Courier New</vt:lpstr>
      <vt:lpstr>Franklin Gothic Book</vt:lpstr>
      <vt:lpstr>Impact</vt:lpstr>
      <vt:lpstr>Wingdings</vt:lpstr>
      <vt:lpstr>Decatur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TUBO DE PITOT</dc:title>
  <dc:creator>Wagner William</dc:creator>
  <cp:lastModifiedBy>Wagner William</cp:lastModifiedBy>
  <cp:revision>1519</cp:revision>
  <dcterms:created xsi:type="dcterms:W3CDTF">2015-10-12T23:50:14Z</dcterms:created>
  <dcterms:modified xsi:type="dcterms:W3CDTF">2026-05-19T21:33:38Z</dcterms:modified>
</cp:coreProperties>
</file>