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646" r:id="rId2"/>
    <p:sldId id="724" r:id="rId3"/>
    <p:sldId id="730" r:id="rId4"/>
    <p:sldId id="725" r:id="rId5"/>
    <p:sldId id="731" r:id="rId6"/>
    <p:sldId id="726" r:id="rId7"/>
    <p:sldId id="732" r:id="rId8"/>
    <p:sldId id="727" r:id="rId9"/>
    <p:sldId id="733" r:id="rId10"/>
    <p:sldId id="728" r:id="rId11"/>
    <p:sldId id="734" r:id="rId12"/>
    <p:sldId id="729" r:id="rId13"/>
    <p:sldId id="735" r:id="rId14"/>
    <p:sldId id="737" r:id="rId15"/>
    <p:sldId id="740" r:id="rId16"/>
    <p:sldId id="738" r:id="rId17"/>
    <p:sldId id="741" r:id="rId18"/>
    <p:sldId id="739" r:id="rId19"/>
    <p:sldId id="760" r:id="rId20"/>
    <p:sldId id="742" r:id="rId21"/>
    <p:sldId id="754" r:id="rId22"/>
    <p:sldId id="743" r:id="rId23"/>
    <p:sldId id="755" r:id="rId24"/>
    <p:sldId id="751" r:id="rId25"/>
    <p:sldId id="756" r:id="rId26"/>
    <p:sldId id="752" r:id="rId27"/>
    <p:sldId id="757" r:id="rId28"/>
    <p:sldId id="761" r:id="rId29"/>
    <p:sldId id="758" r:id="rId30"/>
    <p:sldId id="748" r:id="rId31"/>
    <p:sldId id="762" r:id="rId32"/>
    <p:sldId id="765" r:id="rId33"/>
    <p:sldId id="766" r:id="rId34"/>
    <p:sldId id="767" r:id="rId35"/>
    <p:sldId id="768" r:id="rId36"/>
    <p:sldId id="769" r:id="rId37"/>
    <p:sldId id="763" r:id="rId38"/>
    <p:sldId id="770" r:id="rId39"/>
    <p:sldId id="771" r:id="rId40"/>
    <p:sldId id="772" r:id="rId41"/>
    <p:sldId id="773" r:id="rId42"/>
    <p:sldId id="774" r:id="rId43"/>
    <p:sldId id="775" r:id="rId44"/>
    <p:sldId id="788" r:id="rId45"/>
    <p:sldId id="776" r:id="rId46"/>
    <p:sldId id="781" r:id="rId47"/>
    <p:sldId id="780" r:id="rId48"/>
    <p:sldId id="782" r:id="rId49"/>
    <p:sldId id="783" r:id="rId50"/>
    <p:sldId id="784" r:id="rId51"/>
    <p:sldId id="777" r:id="rId52"/>
    <p:sldId id="787" r:id="rId53"/>
    <p:sldId id="778" r:id="rId54"/>
    <p:sldId id="785" r:id="rId55"/>
    <p:sldId id="779" r:id="rId56"/>
    <p:sldId id="786" r:id="rId57"/>
    <p:sldId id="790" r:id="rId58"/>
    <p:sldId id="789" r:id="rId59"/>
    <p:sldId id="791" r:id="rId60"/>
    <p:sldId id="794" r:id="rId61"/>
    <p:sldId id="792" r:id="rId62"/>
    <p:sldId id="793" r:id="rId63"/>
    <p:sldId id="795" r:id="rId64"/>
    <p:sldId id="796" r:id="rId65"/>
    <p:sldId id="797" r:id="rId66"/>
    <p:sldId id="798" r:id="rId67"/>
    <p:sldId id="799" r:id="rId68"/>
    <p:sldId id="800" r:id="rId69"/>
    <p:sldId id="633" r:id="rId7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gner William" initials="WW" lastIdx="1" clrIdx="0">
    <p:extLst>
      <p:ext uri="{19B8F6BF-5375-455C-9EA6-DF929625EA0E}">
        <p15:presenceInfo xmlns:p15="http://schemas.microsoft.com/office/powerpoint/2012/main" userId="97bc1c751538ca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a:srgbClr val="000000"/>
    <a:srgbClr val="FF9933"/>
    <a:srgbClr val="F46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p:cViewPr varScale="1">
        <p:scale>
          <a:sx n="62" d="100"/>
          <a:sy n="62" d="100"/>
        </p:scale>
        <p:origin x="97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9AE74-32C9-4AC0-8AEB-EFDCF6AB488C}" type="datetimeFigureOut">
              <a:rPr lang="pt-BR" smtClean="0"/>
              <a:t>28/05/2026</a:t>
            </a:fld>
            <a:endParaRPr lang="pt-BR" dirty="0"/>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B2E1C-5D9A-4E9C-9AEF-D9B82292699F}" type="slidenum">
              <a:rPr lang="pt-BR" smtClean="0"/>
              <a:t>‹nº›</a:t>
            </a:fld>
            <a:endParaRPr lang="pt-BR" dirty="0"/>
          </a:p>
        </p:txBody>
      </p:sp>
    </p:spTree>
    <p:extLst>
      <p:ext uri="{BB962C8B-B14F-4D97-AF65-F5344CB8AC3E}">
        <p14:creationId xmlns:p14="http://schemas.microsoft.com/office/powerpoint/2010/main" val="266505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2701-952A-9213-4148-B63525DE84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EBAE30-2418-FFED-B4E3-1EA40F4F8ED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C5FC2A5-7182-7B48-F2FD-CE0C004A204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72B9284-3166-3286-982F-5216E3A00BE9}"/>
              </a:ext>
            </a:extLst>
          </p:cNvPr>
          <p:cNvSpPr>
            <a:spLocks noGrp="1"/>
          </p:cNvSpPr>
          <p:nvPr>
            <p:ph type="sldNum" sz="quarter" idx="10"/>
          </p:nvPr>
        </p:nvSpPr>
        <p:spPr/>
        <p:txBody>
          <a:bodyPr/>
          <a:lstStyle/>
          <a:p>
            <a:fld id="{EC2B2E1C-5D9A-4E9C-9AEF-D9B82292699F}" type="slidenum">
              <a:rPr lang="pt-BR" smtClean="0"/>
              <a:t>1</a:t>
            </a:fld>
            <a:endParaRPr lang="pt-BR" dirty="0"/>
          </a:p>
        </p:txBody>
      </p:sp>
    </p:spTree>
    <p:extLst>
      <p:ext uri="{BB962C8B-B14F-4D97-AF65-F5344CB8AC3E}">
        <p14:creationId xmlns:p14="http://schemas.microsoft.com/office/powerpoint/2010/main" val="10780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E18A-FB6C-8651-EA9C-3108D66C596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4958107-A636-194A-BD8A-521BD740507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7A70106-B4D5-7CDD-E6E3-EF0EAE71BE7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A022142-650E-6F09-F0B0-6C8398D18580}"/>
              </a:ext>
            </a:extLst>
          </p:cNvPr>
          <p:cNvSpPr>
            <a:spLocks noGrp="1"/>
          </p:cNvSpPr>
          <p:nvPr>
            <p:ph type="sldNum" sz="quarter" idx="10"/>
          </p:nvPr>
        </p:nvSpPr>
        <p:spPr/>
        <p:txBody>
          <a:bodyPr/>
          <a:lstStyle/>
          <a:p>
            <a:fld id="{EC2B2E1C-5D9A-4E9C-9AEF-D9B82292699F}" type="slidenum">
              <a:rPr lang="pt-BR" smtClean="0"/>
              <a:t>10</a:t>
            </a:fld>
            <a:endParaRPr lang="pt-BR" dirty="0"/>
          </a:p>
        </p:txBody>
      </p:sp>
    </p:spTree>
    <p:extLst>
      <p:ext uri="{BB962C8B-B14F-4D97-AF65-F5344CB8AC3E}">
        <p14:creationId xmlns:p14="http://schemas.microsoft.com/office/powerpoint/2010/main" val="174866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8E9E-AD62-3BB0-FA95-3A772FABB6C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61F592-9C32-0BA3-6007-A302E63AAC1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7649890-2524-B7E8-B5CB-8688E9F7233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4013A9C-D24B-8CED-163E-41D3D4B1EF94}"/>
              </a:ext>
            </a:extLst>
          </p:cNvPr>
          <p:cNvSpPr>
            <a:spLocks noGrp="1"/>
          </p:cNvSpPr>
          <p:nvPr>
            <p:ph type="sldNum" sz="quarter" idx="10"/>
          </p:nvPr>
        </p:nvSpPr>
        <p:spPr/>
        <p:txBody>
          <a:bodyPr/>
          <a:lstStyle/>
          <a:p>
            <a:fld id="{EC2B2E1C-5D9A-4E9C-9AEF-D9B82292699F}" type="slidenum">
              <a:rPr lang="pt-BR" smtClean="0"/>
              <a:t>11</a:t>
            </a:fld>
            <a:endParaRPr lang="pt-BR" dirty="0"/>
          </a:p>
        </p:txBody>
      </p:sp>
    </p:spTree>
    <p:extLst>
      <p:ext uri="{BB962C8B-B14F-4D97-AF65-F5344CB8AC3E}">
        <p14:creationId xmlns:p14="http://schemas.microsoft.com/office/powerpoint/2010/main" val="138609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F5C4-62AE-6F83-A5E3-381F2F68CEA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E2EF32-75BA-EC99-AC61-128D3BAD3FD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4FA0F55-3044-37D5-9E59-39D5BB93766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E1C15D4-5C72-8EF7-6FD8-36DD30D4F836}"/>
              </a:ext>
            </a:extLst>
          </p:cNvPr>
          <p:cNvSpPr>
            <a:spLocks noGrp="1"/>
          </p:cNvSpPr>
          <p:nvPr>
            <p:ph type="sldNum" sz="quarter" idx="10"/>
          </p:nvPr>
        </p:nvSpPr>
        <p:spPr/>
        <p:txBody>
          <a:bodyPr/>
          <a:lstStyle/>
          <a:p>
            <a:fld id="{EC2B2E1C-5D9A-4E9C-9AEF-D9B82292699F}" type="slidenum">
              <a:rPr lang="pt-BR" smtClean="0"/>
              <a:t>12</a:t>
            </a:fld>
            <a:endParaRPr lang="pt-BR" dirty="0"/>
          </a:p>
        </p:txBody>
      </p:sp>
    </p:spTree>
    <p:extLst>
      <p:ext uri="{BB962C8B-B14F-4D97-AF65-F5344CB8AC3E}">
        <p14:creationId xmlns:p14="http://schemas.microsoft.com/office/powerpoint/2010/main" val="29247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C76E-EC0B-398F-D88E-431FA058CD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452B44-CBFE-605C-4CAD-C00D1D923C8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673C511-35E5-CE1E-8D2E-67596195E58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F676193-3D5E-D42C-4308-BDFF78459FFC}"/>
              </a:ext>
            </a:extLst>
          </p:cNvPr>
          <p:cNvSpPr>
            <a:spLocks noGrp="1"/>
          </p:cNvSpPr>
          <p:nvPr>
            <p:ph type="sldNum" sz="quarter" idx="10"/>
          </p:nvPr>
        </p:nvSpPr>
        <p:spPr/>
        <p:txBody>
          <a:bodyPr/>
          <a:lstStyle/>
          <a:p>
            <a:fld id="{EC2B2E1C-5D9A-4E9C-9AEF-D9B82292699F}" type="slidenum">
              <a:rPr lang="pt-BR" smtClean="0"/>
              <a:t>13</a:t>
            </a:fld>
            <a:endParaRPr lang="pt-BR" dirty="0"/>
          </a:p>
        </p:txBody>
      </p:sp>
    </p:spTree>
    <p:extLst>
      <p:ext uri="{BB962C8B-B14F-4D97-AF65-F5344CB8AC3E}">
        <p14:creationId xmlns:p14="http://schemas.microsoft.com/office/powerpoint/2010/main" val="481416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A2128-2650-208C-066F-27FE46F3A5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8EB228C-82B3-473C-5238-332B0D4F6C1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FAA2252-20F9-2363-248F-76CCF1F2A71D}"/>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A598CDF-0BED-0EC6-C09F-6D3FB1B5C087}"/>
              </a:ext>
            </a:extLst>
          </p:cNvPr>
          <p:cNvSpPr>
            <a:spLocks noGrp="1"/>
          </p:cNvSpPr>
          <p:nvPr>
            <p:ph type="sldNum" sz="quarter" idx="10"/>
          </p:nvPr>
        </p:nvSpPr>
        <p:spPr/>
        <p:txBody>
          <a:bodyPr/>
          <a:lstStyle/>
          <a:p>
            <a:fld id="{EC2B2E1C-5D9A-4E9C-9AEF-D9B82292699F}" type="slidenum">
              <a:rPr lang="pt-BR" smtClean="0"/>
              <a:t>14</a:t>
            </a:fld>
            <a:endParaRPr lang="pt-BR" dirty="0"/>
          </a:p>
        </p:txBody>
      </p:sp>
    </p:spTree>
    <p:extLst>
      <p:ext uri="{BB962C8B-B14F-4D97-AF65-F5344CB8AC3E}">
        <p14:creationId xmlns:p14="http://schemas.microsoft.com/office/powerpoint/2010/main" val="233851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2426-7254-64C6-F2D9-17C5B594B87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8059962-5888-132E-A408-2EB0D46B260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642C5F3-6633-745E-3756-5E1A50B66F4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8487CDE-A012-A024-D0A1-CB2689A4AC98}"/>
              </a:ext>
            </a:extLst>
          </p:cNvPr>
          <p:cNvSpPr>
            <a:spLocks noGrp="1"/>
          </p:cNvSpPr>
          <p:nvPr>
            <p:ph type="sldNum" sz="quarter" idx="10"/>
          </p:nvPr>
        </p:nvSpPr>
        <p:spPr/>
        <p:txBody>
          <a:bodyPr/>
          <a:lstStyle/>
          <a:p>
            <a:fld id="{EC2B2E1C-5D9A-4E9C-9AEF-D9B82292699F}" type="slidenum">
              <a:rPr lang="pt-BR" smtClean="0"/>
              <a:t>15</a:t>
            </a:fld>
            <a:endParaRPr lang="pt-BR" dirty="0"/>
          </a:p>
        </p:txBody>
      </p:sp>
    </p:spTree>
    <p:extLst>
      <p:ext uri="{BB962C8B-B14F-4D97-AF65-F5344CB8AC3E}">
        <p14:creationId xmlns:p14="http://schemas.microsoft.com/office/powerpoint/2010/main" val="854822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967F-4814-9683-215E-F25F2BDEA63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F552FF-03DD-8A22-C567-375CA015B1E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BACA435-F2DE-178A-BD48-DF3D183AE77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3B83C15-2330-C593-CF87-07DD7A74B585}"/>
              </a:ext>
            </a:extLst>
          </p:cNvPr>
          <p:cNvSpPr>
            <a:spLocks noGrp="1"/>
          </p:cNvSpPr>
          <p:nvPr>
            <p:ph type="sldNum" sz="quarter" idx="10"/>
          </p:nvPr>
        </p:nvSpPr>
        <p:spPr/>
        <p:txBody>
          <a:bodyPr/>
          <a:lstStyle/>
          <a:p>
            <a:fld id="{EC2B2E1C-5D9A-4E9C-9AEF-D9B82292699F}" type="slidenum">
              <a:rPr lang="pt-BR" smtClean="0"/>
              <a:t>16</a:t>
            </a:fld>
            <a:endParaRPr lang="pt-BR" dirty="0"/>
          </a:p>
        </p:txBody>
      </p:sp>
    </p:spTree>
    <p:extLst>
      <p:ext uri="{BB962C8B-B14F-4D97-AF65-F5344CB8AC3E}">
        <p14:creationId xmlns:p14="http://schemas.microsoft.com/office/powerpoint/2010/main" val="384847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F66A-131C-ABD6-7654-A6FB62F308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3C33586-7788-622C-749F-1C0BB8ED405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9135578-A6F0-DEF8-B4B1-EE42E6AF9D5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4D66EEE-DBCE-2CBF-EFEE-8E52E8C951AA}"/>
              </a:ext>
            </a:extLst>
          </p:cNvPr>
          <p:cNvSpPr>
            <a:spLocks noGrp="1"/>
          </p:cNvSpPr>
          <p:nvPr>
            <p:ph type="sldNum" sz="quarter" idx="10"/>
          </p:nvPr>
        </p:nvSpPr>
        <p:spPr/>
        <p:txBody>
          <a:bodyPr/>
          <a:lstStyle/>
          <a:p>
            <a:fld id="{EC2B2E1C-5D9A-4E9C-9AEF-D9B82292699F}" type="slidenum">
              <a:rPr lang="pt-BR" smtClean="0"/>
              <a:t>17</a:t>
            </a:fld>
            <a:endParaRPr lang="pt-BR" dirty="0"/>
          </a:p>
        </p:txBody>
      </p:sp>
    </p:spTree>
    <p:extLst>
      <p:ext uri="{BB962C8B-B14F-4D97-AF65-F5344CB8AC3E}">
        <p14:creationId xmlns:p14="http://schemas.microsoft.com/office/powerpoint/2010/main" val="138049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FC92A-5E7B-E79C-E01F-D8EE8334F3F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563E07-AB19-1897-E5FE-C36AEC5C533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DF066BE-EF5F-38C3-939C-07E65886949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7C257DC-18B3-3763-60C0-F60046465783}"/>
              </a:ext>
            </a:extLst>
          </p:cNvPr>
          <p:cNvSpPr>
            <a:spLocks noGrp="1"/>
          </p:cNvSpPr>
          <p:nvPr>
            <p:ph type="sldNum" sz="quarter" idx="10"/>
          </p:nvPr>
        </p:nvSpPr>
        <p:spPr/>
        <p:txBody>
          <a:bodyPr/>
          <a:lstStyle/>
          <a:p>
            <a:fld id="{EC2B2E1C-5D9A-4E9C-9AEF-D9B82292699F}" type="slidenum">
              <a:rPr lang="pt-BR" smtClean="0"/>
              <a:t>18</a:t>
            </a:fld>
            <a:endParaRPr lang="pt-BR" dirty="0"/>
          </a:p>
        </p:txBody>
      </p:sp>
    </p:spTree>
    <p:extLst>
      <p:ext uri="{BB962C8B-B14F-4D97-AF65-F5344CB8AC3E}">
        <p14:creationId xmlns:p14="http://schemas.microsoft.com/office/powerpoint/2010/main" val="162687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01A14-4AD5-6215-2C36-C5074744728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4B2BB3-072D-6E2D-67E4-0CC6126A02E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BD79EB3-F97B-5904-48DB-67C2E95A355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227A45C-4018-828F-5867-8CE5B16526F6}"/>
              </a:ext>
            </a:extLst>
          </p:cNvPr>
          <p:cNvSpPr>
            <a:spLocks noGrp="1"/>
          </p:cNvSpPr>
          <p:nvPr>
            <p:ph type="sldNum" sz="quarter" idx="10"/>
          </p:nvPr>
        </p:nvSpPr>
        <p:spPr/>
        <p:txBody>
          <a:bodyPr/>
          <a:lstStyle/>
          <a:p>
            <a:fld id="{EC2B2E1C-5D9A-4E9C-9AEF-D9B82292699F}" type="slidenum">
              <a:rPr lang="pt-BR" smtClean="0"/>
              <a:t>19</a:t>
            </a:fld>
            <a:endParaRPr lang="pt-BR" dirty="0"/>
          </a:p>
        </p:txBody>
      </p:sp>
    </p:spTree>
    <p:extLst>
      <p:ext uri="{BB962C8B-B14F-4D97-AF65-F5344CB8AC3E}">
        <p14:creationId xmlns:p14="http://schemas.microsoft.com/office/powerpoint/2010/main" val="140830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68F3A-2DBF-E8CD-DDD3-968B848B04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418CC5C-C6E0-1C59-30B3-F912AFA6AC2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E41C4A7-44E5-55C8-2267-2759F7C4449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49845D1-ED10-EBF7-52E0-90ABE0772A31}"/>
              </a:ext>
            </a:extLst>
          </p:cNvPr>
          <p:cNvSpPr>
            <a:spLocks noGrp="1"/>
          </p:cNvSpPr>
          <p:nvPr>
            <p:ph type="sldNum" sz="quarter" idx="10"/>
          </p:nvPr>
        </p:nvSpPr>
        <p:spPr/>
        <p:txBody>
          <a:bodyPr/>
          <a:lstStyle/>
          <a:p>
            <a:fld id="{EC2B2E1C-5D9A-4E9C-9AEF-D9B82292699F}" type="slidenum">
              <a:rPr lang="pt-BR" smtClean="0"/>
              <a:t>2</a:t>
            </a:fld>
            <a:endParaRPr lang="pt-BR" dirty="0"/>
          </a:p>
        </p:txBody>
      </p:sp>
    </p:spTree>
    <p:extLst>
      <p:ext uri="{BB962C8B-B14F-4D97-AF65-F5344CB8AC3E}">
        <p14:creationId xmlns:p14="http://schemas.microsoft.com/office/powerpoint/2010/main" val="398053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C595-3178-FBC7-CAA6-C9108B596A0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C80162E-7109-D21E-86F2-4307F0269BA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38953B6-DCFE-6268-7B61-149A674F611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8F598BD-5DEA-AC0A-26CE-3BD712F3B83B}"/>
              </a:ext>
            </a:extLst>
          </p:cNvPr>
          <p:cNvSpPr>
            <a:spLocks noGrp="1"/>
          </p:cNvSpPr>
          <p:nvPr>
            <p:ph type="sldNum" sz="quarter" idx="10"/>
          </p:nvPr>
        </p:nvSpPr>
        <p:spPr/>
        <p:txBody>
          <a:bodyPr/>
          <a:lstStyle/>
          <a:p>
            <a:fld id="{EC2B2E1C-5D9A-4E9C-9AEF-D9B82292699F}" type="slidenum">
              <a:rPr lang="pt-BR" smtClean="0"/>
              <a:t>20</a:t>
            </a:fld>
            <a:endParaRPr lang="pt-BR" dirty="0"/>
          </a:p>
        </p:txBody>
      </p:sp>
    </p:spTree>
    <p:extLst>
      <p:ext uri="{BB962C8B-B14F-4D97-AF65-F5344CB8AC3E}">
        <p14:creationId xmlns:p14="http://schemas.microsoft.com/office/powerpoint/2010/main" val="127931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87B6-DCB8-6BC3-253A-83F4941D79D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CD1339-F7EC-05CE-C861-1ECC1078066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F16F65D-A5E3-D366-AE22-7DDB80338BF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C7FE63B-5386-86C3-C249-5E4B45C1B3AE}"/>
              </a:ext>
            </a:extLst>
          </p:cNvPr>
          <p:cNvSpPr>
            <a:spLocks noGrp="1"/>
          </p:cNvSpPr>
          <p:nvPr>
            <p:ph type="sldNum" sz="quarter" idx="10"/>
          </p:nvPr>
        </p:nvSpPr>
        <p:spPr/>
        <p:txBody>
          <a:bodyPr/>
          <a:lstStyle/>
          <a:p>
            <a:fld id="{EC2B2E1C-5D9A-4E9C-9AEF-D9B82292699F}" type="slidenum">
              <a:rPr lang="pt-BR" smtClean="0"/>
              <a:t>21</a:t>
            </a:fld>
            <a:endParaRPr lang="pt-BR" dirty="0"/>
          </a:p>
        </p:txBody>
      </p:sp>
    </p:spTree>
    <p:extLst>
      <p:ext uri="{BB962C8B-B14F-4D97-AF65-F5344CB8AC3E}">
        <p14:creationId xmlns:p14="http://schemas.microsoft.com/office/powerpoint/2010/main" val="249440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43C5-9DE6-8ED1-9547-FCC5E3A1D78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F3A521-587C-A8C0-9442-8A4B50B8DD9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5796A44-CB30-8503-C058-AACBAF97D73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52DC976-FA19-388B-A583-8634362532A3}"/>
              </a:ext>
            </a:extLst>
          </p:cNvPr>
          <p:cNvSpPr>
            <a:spLocks noGrp="1"/>
          </p:cNvSpPr>
          <p:nvPr>
            <p:ph type="sldNum" sz="quarter" idx="10"/>
          </p:nvPr>
        </p:nvSpPr>
        <p:spPr/>
        <p:txBody>
          <a:bodyPr/>
          <a:lstStyle/>
          <a:p>
            <a:fld id="{EC2B2E1C-5D9A-4E9C-9AEF-D9B82292699F}" type="slidenum">
              <a:rPr lang="pt-BR" smtClean="0"/>
              <a:t>22</a:t>
            </a:fld>
            <a:endParaRPr lang="pt-BR" dirty="0"/>
          </a:p>
        </p:txBody>
      </p:sp>
    </p:spTree>
    <p:extLst>
      <p:ext uri="{BB962C8B-B14F-4D97-AF65-F5344CB8AC3E}">
        <p14:creationId xmlns:p14="http://schemas.microsoft.com/office/powerpoint/2010/main" val="1372613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51D2-C697-A6BA-3EB1-30F99427FA6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471369-CAE1-1C49-3A64-E46BB3CEAF2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C531DC0-29EE-9810-61ED-CDFB064EC81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AAA4B3B-7758-F131-C231-A5B9C1767CE2}"/>
              </a:ext>
            </a:extLst>
          </p:cNvPr>
          <p:cNvSpPr>
            <a:spLocks noGrp="1"/>
          </p:cNvSpPr>
          <p:nvPr>
            <p:ph type="sldNum" sz="quarter" idx="10"/>
          </p:nvPr>
        </p:nvSpPr>
        <p:spPr/>
        <p:txBody>
          <a:bodyPr/>
          <a:lstStyle/>
          <a:p>
            <a:fld id="{EC2B2E1C-5D9A-4E9C-9AEF-D9B82292699F}" type="slidenum">
              <a:rPr lang="pt-BR" smtClean="0"/>
              <a:t>23</a:t>
            </a:fld>
            <a:endParaRPr lang="pt-BR" dirty="0"/>
          </a:p>
        </p:txBody>
      </p:sp>
    </p:spTree>
    <p:extLst>
      <p:ext uri="{BB962C8B-B14F-4D97-AF65-F5344CB8AC3E}">
        <p14:creationId xmlns:p14="http://schemas.microsoft.com/office/powerpoint/2010/main" val="3521681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E47A-9ADD-3EAD-52D4-87843B0144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61B6FB-40A4-4AB2-1B9E-4267002ADFA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7EF89526-47B5-7A11-11D8-A46CB76D920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56DAD4A-0118-DE5A-645B-22549D8C904F}"/>
              </a:ext>
            </a:extLst>
          </p:cNvPr>
          <p:cNvSpPr>
            <a:spLocks noGrp="1"/>
          </p:cNvSpPr>
          <p:nvPr>
            <p:ph type="sldNum" sz="quarter" idx="10"/>
          </p:nvPr>
        </p:nvSpPr>
        <p:spPr/>
        <p:txBody>
          <a:bodyPr/>
          <a:lstStyle/>
          <a:p>
            <a:fld id="{EC2B2E1C-5D9A-4E9C-9AEF-D9B82292699F}" type="slidenum">
              <a:rPr lang="pt-BR" smtClean="0"/>
              <a:t>24</a:t>
            </a:fld>
            <a:endParaRPr lang="pt-BR" dirty="0"/>
          </a:p>
        </p:txBody>
      </p:sp>
    </p:spTree>
    <p:extLst>
      <p:ext uri="{BB962C8B-B14F-4D97-AF65-F5344CB8AC3E}">
        <p14:creationId xmlns:p14="http://schemas.microsoft.com/office/powerpoint/2010/main" val="2426202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AB6D-8294-0233-0408-2FD53BA1951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E1DCE73-A9AA-A90D-522E-15BE0C20595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6FE7A32-B844-30E3-5DB2-E5503DE3E92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CC043E7-5C32-D8A4-57BE-06FBA95D67FC}"/>
              </a:ext>
            </a:extLst>
          </p:cNvPr>
          <p:cNvSpPr>
            <a:spLocks noGrp="1"/>
          </p:cNvSpPr>
          <p:nvPr>
            <p:ph type="sldNum" sz="quarter" idx="10"/>
          </p:nvPr>
        </p:nvSpPr>
        <p:spPr/>
        <p:txBody>
          <a:bodyPr/>
          <a:lstStyle/>
          <a:p>
            <a:fld id="{EC2B2E1C-5D9A-4E9C-9AEF-D9B82292699F}" type="slidenum">
              <a:rPr lang="pt-BR" smtClean="0"/>
              <a:t>25</a:t>
            </a:fld>
            <a:endParaRPr lang="pt-BR" dirty="0"/>
          </a:p>
        </p:txBody>
      </p:sp>
    </p:spTree>
    <p:extLst>
      <p:ext uri="{BB962C8B-B14F-4D97-AF65-F5344CB8AC3E}">
        <p14:creationId xmlns:p14="http://schemas.microsoft.com/office/powerpoint/2010/main" val="1637345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3E561-8697-5147-32FE-24A33B9D04D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E80C91-B76B-DEAA-D5F3-85B362724E2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6C9D150-C782-DF99-FB31-625D922928E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C4C68D8-3DEE-1059-5AC2-F4CF2EB02A0F}"/>
              </a:ext>
            </a:extLst>
          </p:cNvPr>
          <p:cNvSpPr>
            <a:spLocks noGrp="1"/>
          </p:cNvSpPr>
          <p:nvPr>
            <p:ph type="sldNum" sz="quarter" idx="10"/>
          </p:nvPr>
        </p:nvSpPr>
        <p:spPr/>
        <p:txBody>
          <a:bodyPr/>
          <a:lstStyle/>
          <a:p>
            <a:fld id="{EC2B2E1C-5D9A-4E9C-9AEF-D9B82292699F}" type="slidenum">
              <a:rPr lang="pt-BR" smtClean="0"/>
              <a:t>26</a:t>
            </a:fld>
            <a:endParaRPr lang="pt-BR" dirty="0"/>
          </a:p>
        </p:txBody>
      </p:sp>
    </p:spTree>
    <p:extLst>
      <p:ext uri="{BB962C8B-B14F-4D97-AF65-F5344CB8AC3E}">
        <p14:creationId xmlns:p14="http://schemas.microsoft.com/office/powerpoint/2010/main" val="3750479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6A2B-81D9-7A4D-5FD3-9287D97CBE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D4E9AA4-014B-5AFD-45A7-B71EFEB173F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9AD3FA5-4DB7-FFA0-6930-590E7F9B105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F1E5BCC-6834-2C09-458E-68B1CA892016}"/>
              </a:ext>
            </a:extLst>
          </p:cNvPr>
          <p:cNvSpPr>
            <a:spLocks noGrp="1"/>
          </p:cNvSpPr>
          <p:nvPr>
            <p:ph type="sldNum" sz="quarter" idx="10"/>
          </p:nvPr>
        </p:nvSpPr>
        <p:spPr/>
        <p:txBody>
          <a:bodyPr/>
          <a:lstStyle/>
          <a:p>
            <a:fld id="{EC2B2E1C-5D9A-4E9C-9AEF-D9B82292699F}" type="slidenum">
              <a:rPr lang="pt-BR" smtClean="0"/>
              <a:t>27</a:t>
            </a:fld>
            <a:endParaRPr lang="pt-BR" dirty="0"/>
          </a:p>
        </p:txBody>
      </p:sp>
    </p:spTree>
    <p:extLst>
      <p:ext uri="{BB962C8B-B14F-4D97-AF65-F5344CB8AC3E}">
        <p14:creationId xmlns:p14="http://schemas.microsoft.com/office/powerpoint/2010/main" val="350817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3CA10-5104-29AF-C9DE-3511D31019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047BA2-73AE-221E-9D85-18E0F310C96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76F15883-BDC5-A04E-B122-807AD23994C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B96F2F4-E838-7B61-000A-B6703B9C666E}"/>
              </a:ext>
            </a:extLst>
          </p:cNvPr>
          <p:cNvSpPr>
            <a:spLocks noGrp="1"/>
          </p:cNvSpPr>
          <p:nvPr>
            <p:ph type="sldNum" sz="quarter" idx="10"/>
          </p:nvPr>
        </p:nvSpPr>
        <p:spPr/>
        <p:txBody>
          <a:bodyPr/>
          <a:lstStyle/>
          <a:p>
            <a:fld id="{EC2B2E1C-5D9A-4E9C-9AEF-D9B82292699F}" type="slidenum">
              <a:rPr lang="pt-BR" smtClean="0"/>
              <a:t>28</a:t>
            </a:fld>
            <a:endParaRPr lang="pt-BR" dirty="0"/>
          </a:p>
        </p:txBody>
      </p:sp>
    </p:spTree>
    <p:extLst>
      <p:ext uri="{BB962C8B-B14F-4D97-AF65-F5344CB8AC3E}">
        <p14:creationId xmlns:p14="http://schemas.microsoft.com/office/powerpoint/2010/main" val="388706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5C74-DAC6-8321-EB34-1210CC8421C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5D93B-E690-7770-0002-1AEFB2D690D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74CC908-5FE7-0CED-96BB-330DC07A90B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C055DD4-0B37-6BCD-0426-9590AA765811}"/>
              </a:ext>
            </a:extLst>
          </p:cNvPr>
          <p:cNvSpPr>
            <a:spLocks noGrp="1"/>
          </p:cNvSpPr>
          <p:nvPr>
            <p:ph type="sldNum" sz="quarter" idx="10"/>
          </p:nvPr>
        </p:nvSpPr>
        <p:spPr/>
        <p:txBody>
          <a:bodyPr/>
          <a:lstStyle/>
          <a:p>
            <a:fld id="{EC2B2E1C-5D9A-4E9C-9AEF-D9B82292699F}" type="slidenum">
              <a:rPr lang="pt-BR" smtClean="0"/>
              <a:t>29</a:t>
            </a:fld>
            <a:endParaRPr lang="pt-BR" dirty="0"/>
          </a:p>
        </p:txBody>
      </p:sp>
    </p:spTree>
    <p:extLst>
      <p:ext uri="{BB962C8B-B14F-4D97-AF65-F5344CB8AC3E}">
        <p14:creationId xmlns:p14="http://schemas.microsoft.com/office/powerpoint/2010/main" val="174625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1FA1-E18D-13CE-2B22-BC60C53FF1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9AA3B7-633A-94D9-F6FB-9A35E115F1E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16DED61-896C-5DCC-CCC7-3BB7FB61829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F7680F4-82EA-E38D-BE21-66B9DBAEAC06}"/>
              </a:ext>
            </a:extLst>
          </p:cNvPr>
          <p:cNvSpPr>
            <a:spLocks noGrp="1"/>
          </p:cNvSpPr>
          <p:nvPr>
            <p:ph type="sldNum" sz="quarter" idx="10"/>
          </p:nvPr>
        </p:nvSpPr>
        <p:spPr/>
        <p:txBody>
          <a:bodyPr/>
          <a:lstStyle/>
          <a:p>
            <a:fld id="{EC2B2E1C-5D9A-4E9C-9AEF-D9B82292699F}" type="slidenum">
              <a:rPr lang="pt-BR" smtClean="0"/>
              <a:t>3</a:t>
            </a:fld>
            <a:endParaRPr lang="pt-BR" dirty="0"/>
          </a:p>
        </p:txBody>
      </p:sp>
    </p:spTree>
    <p:extLst>
      <p:ext uri="{BB962C8B-B14F-4D97-AF65-F5344CB8AC3E}">
        <p14:creationId xmlns:p14="http://schemas.microsoft.com/office/powerpoint/2010/main" val="103628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CEE4B-9335-6160-1C65-6799088EDE2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12AC053-1747-6616-F0D4-D6FF70F3478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1E58239-038C-919D-9165-4C95EBFC1A9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451102E-AB39-5782-4A84-9B3EEACAC356}"/>
              </a:ext>
            </a:extLst>
          </p:cNvPr>
          <p:cNvSpPr>
            <a:spLocks noGrp="1"/>
          </p:cNvSpPr>
          <p:nvPr>
            <p:ph type="sldNum" sz="quarter" idx="10"/>
          </p:nvPr>
        </p:nvSpPr>
        <p:spPr/>
        <p:txBody>
          <a:bodyPr/>
          <a:lstStyle/>
          <a:p>
            <a:fld id="{EC2B2E1C-5D9A-4E9C-9AEF-D9B82292699F}" type="slidenum">
              <a:rPr lang="pt-BR" smtClean="0"/>
              <a:t>30</a:t>
            </a:fld>
            <a:endParaRPr lang="pt-BR" dirty="0"/>
          </a:p>
        </p:txBody>
      </p:sp>
    </p:spTree>
    <p:extLst>
      <p:ext uri="{BB962C8B-B14F-4D97-AF65-F5344CB8AC3E}">
        <p14:creationId xmlns:p14="http://schemas.microsoft.com/office/powerpoint/2010/main" val="2062295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A7A0B-DAFA-8637-EF92-293E3D4584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444F0A-7589-3856-BD02-DDC298A588A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D0B7558-F615-424C-1E3E-810C2926E5D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BB99BB9-C081-7442-F036-98ED82BCA80C}"/>
              </a:ext>
            </a:extLst>
          </p:cNvPr>
          <p:cNvSpPr>
            <a:spLocks noGrp="1"/>
          </p:cNvSpPr>
          <p:nvPr>
            <p:ph type="sldNum" sz="quarter" idx="10"/>
          </p:nvPr>
        </p:nvSpPr>
        <p:spPr/>
        <p:txBody>
          <a:bodyPr/>
          <a:lstStyle/>
          <a:p>
            <a:fld id="{EC2B2E1C-5D9A-4E9C-9AEF-D9B82292699F}" type="slidenum">
              <a:rPr lang="pt-BR" smtClean="0"/>
              <a:t>31</a:t>
            </a:fld>
            <a:endParaRPr lang="pt-BR" dirty="0"/>
          </a:p>
        </p:txBody>
      </p:sp>
    </p:spTree>
    <p:extLst>
      <p:ext uri="{BB962C8B-B14F-4D97-AF65-F5344CB8AC3E}">
        <p14:creationId xmlns:p14="http://schemas.microsoft.com/office/powerpoint/2010/main" val="1900622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1D643-9DD2-304A-5D8A-1F8D7AC4FC6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F0FE0D4-3400-D6EE-C8F9-25B83691F5D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7884654-5E4A-7233-36E4-050B5A2BCA5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B2F5367-CFFC-AD9B-67E9-05AEB503E402}"/>
              </a:ext>
            </a:extLst>
          </p:cNvPr>
          <p:cNvSpPr>
            <a:spLocks noGrp="1"/>
          </p:cNvSpPr>
          <p:nvPr>
            <p:ph type="sldNum" sz="quarter" idx="10"/>
          </p:nvPr>
        </p:nvSpPr>
        <p:spPr/>
        <p:txBody>
          <a:bodyPr/>
          <a:lstStyle/>
          <a:p>
            <a:fld id="{EC2B2E1C-5D9A-4E9C-9AEF-D9B82292699F}" type="slidenum">
              <a:rPr lang="pt-BR" smtClean="0"/>
              <a:t>32</a:t>
            </a:fld>
            <a:endParaRPr lang="pt-BR" dirty="0"/>
          </a:p>
        </p:txBody>
      </p:sp>
    </p:spTree>
    <p:extLst>
      <p:ext uri="{BB962C8B-B14F-4D97-AF65-F5344CB8AC3E}">
        <p14:creationId xmlns:p14="http://schemas.microsoft.com/office/powerpoint/2010/main" val="3368773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DD0D-1F35-5779-4B19-41E69D0FA6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61CCD1-78ED-1CB4-627C-2C0E62DE33B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62FCAD5-A751-25D3-7B5B-7CE76DDAF37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7B84EC2-C640-9BCD-3615-2E9B77AA6FDB}"/>
              </a:ext>
            </a:extLst>
          </p:cNvPr>
          <p:cNvSpPr>
            <a:spLocks noGrp="1"/>
          </p:cNvSpPr>
          <p:nvPr>
            <p:ph type="sldNum" sz="quarter" idx="10"/>
          </p:nvPr>
        </p:nvSpPr>
        <p:spPr/>
        <p:txBody>
          <a:bodyPr/>
          <a:lstStyle/>
          <a:p>
            <a:fld id="{EC2B2E1C-5D9A-4E9C-9AEF-D9B82292699F}" type="slidenum">
              <a:rPr lang="pt-BR" smtClean="0"/>
              <a:t>33</a:t>
            </a:fld>
            <a:endParaRPr lang="pt-BR" dirty="0"/>
          </a:p>
        </p:txBody>
      </p:sp>
    </p:spTree>
    <p:extLst>
      <p:ext uri="{BB962C8B-B14F-4D97-AF65-F5344CB8AC3E}">
        <p14:creationId xmlns:p14="http://schemas.microsoft.com/office/powerpoint/2010/main" val="1982496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A407-2130-17A4-E690-F7EA0B6979E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31E17FB-CA64-2932-759D-9F2ACD688E9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3C292DA-2E62-E3CF-7753-5C32A73F81F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C4C692E-9013-A0B0-3B26-311CA06F7C90}"/>
              </a:ext>
            </a:extLst>
          </p:cNvPr>
          <p:cNvSpPr>
            <a:spLocks noGrp="1"/>
          </p:cNvSpPr>
          <p:nvPr>
            <p:ph type="sldNum" sz="quarter" idx="10"/>
          </p:nvPr>
        </p:nvSpPr>
        <p:spPr/>
        <p:txBody>
          <a:bodyPr/>
          <a:lstStyle/>
          <a:p>
            <a:fld id="{EC2B2E1C-5D9A-4E9C-9AEF-D9B82292699F}" type="slidenum">
              <a:rPr lang="pt-BR" smtClean="0"/>
              <a:t>34</a:t>
            </a:fld>
            <a:endParaRPr lang="pt-BR" dirty="0"/>
          </a:p>
        </p:txBody>
      </p:sp>
    </p:spTree>
    <p:extLst>
      <p:ext uri="{BB962C8B-B14F-4D97-AF65-F5344CB8AC3E}">
        <p14:creationId xmlns:p14="http://schemas.microsoft.com/office/powerpoint/2010/main" val="1530367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7B66-F21A-55BA-B3F3-BEE1479675C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16836B5-80CD-6310-441E-509E60BBC95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6639480-6BA0-9EEE-089E-C0A60F7C24BD}"/>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45C96D0-446C-0537-78C2-949315FB36D1}"/>
              </a:ext>
            </a:extLst>
          </p:cNvPr>
          <p:cNvSpPr>
            <a:spLocks noGrp="1"/>
          </p:cNvSpPr>
          <p:nvPr>
            <p:ph type="sldNum" sz="quarter" idx="10"/>
          </p:nvPr>
        </p:nvSpPr>
        <p:spPr/>
        <p:txBody>
          <a:bodyPr/>
          <a:lstStyle/>
          <a:p>
            <a:fld id="{EC2B2E1C-5D9A-4E9C-9AEF-D9B82292699F}" type="slidenum">
              <a:rPr lang="pt-BR" smtClean="0"/>
              <a:t>35</a:t>
            </a:fld>
            <a:endParaRPr lang="pt-BR" dirty="0"/>
          </a:p>
        </p:txBody>
      </p:sp>
    </p:spTree>
    <p:extLst>
      <p:ext uri="{BB962C8B-B14F-4D97-AF65-F5344CB8AC3E}">
        <p14:creationId xmlns:p14="http://schemas.microsoft.com/office/powerpoint/2010/main" val="662896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D2CB7-ECE7-A5B7-453C-96842F83E08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E3060DE-F947-864C-0BCC-E6242CFB4D9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97FFCD68-1B72-4BB9-D0DC-F0EEE48E53A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4E96C5B-0320-4069-420C-E02B024DFD10}"/>
              </a:ext>
            </a:extLst>
          </p:cNvPr>
          <p:cNvSpPr>
            <a:spLocks noGrp="1"/>
          </p:cNvSpPr>
          <p:nvPr>
            <p:ph type="sldNum" sz="quarter" idx="10"/>
          </p:nvPr>
        </p:nvSpPr>
        <p:spPr/>
        <p:txBody>
          <a:bodyPr/>
          <a:lstStyle/>
          <a:p>
            <a:fld id="{EC2B2E1C-5D9A-4E9C-9AEF-D9B82292699F}" type="slidenum">
              <a:rPr lang="pt-BR" smtClean="0"/>
              <a:t>36</a:t>
            </a:fld>
            <a:endParaRPr lang="pt-BR" dirty="0"/>
          </a:p>
        </p:txBody>
      </p:sp>
    </p:spTree>
    <p:extLst>
      <p:ext uri="{BB962C8B-B14F-4D97-AF65-F5344CB8AC3E}">
        <p14:creationId xmlns:p14="http://schemas.microsoft.com/office/powerpoint/2010/main" val="3289987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F5BB-E5C4-4CD5-52DA-975EC7514B1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28749C4-CEAD-8586-A34C-D96863BC179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F1B99DA-6859-CB55-027C-4DA3102CFD3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C500A47-E225-CD22-8893-6D82399A6534}"/>
              </a:ext>
            </a:extLst>
          </p:cNvPr>
          <p:cNvSpPr>
            <a:spLocks noGrp="1"/>
          </p:cNvSpPr>
          <p:nvPr>
            <p:ph type="sldNum" sz="quarter" idx="10"/>
          </p:nvPr>
        </p:nvSpPr>
        <p:spPr/>
        <p:txBody>
          <a:bodyPr/>
          <a:lstStyle/>
          <a:p>
            <a:fld id="{EC2B2E1C-5D9A-4E9C-9AEF-D9B82292699F}" type="slidenum">
              <a:rPr lang="pt-BR" smtClean="0"/>
              <a:t>37</a:t>
            </a:fld>
            <a:endParaRPr lang="pt-BR" dirty="0"/>
          </a:p>
        </p:txBody>
      </p:sp>
    </p:spTree>
    <p:extLst>
      <p:ext uri="{BB962C8B-B14F-4D97-AF65-F5344CB8AC3E}">
        <p14:creationId xmlns:p14="http://schemas.microsoft.com/office/powerpoint/2010/main" val="2139713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48AF4-5EF8-15BA-8B61-6A14F04B38F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1FEDD-81A9-C582-C714-24EBF672EF0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2987C84-4DF6-7FAD-0503-41C36D52C26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CF7A281-E1A7-12B1-CCF4-8C50D207CDA6}"/>
              </a:ext>
            </a:extLst>
          </p:cNvPr>
          <p:cNvSpPr>
            <a:spLocks noGrp="1"/>
          </p:cNvSpPr>
          <p:nvPr>
            <p:ph type="sldNum" sz="quarter" idx="10"/>
          </p:nvPr>
        </p:nvSpPr>
        <p:spPr/>
        <p:txBody>
          <a:bodyPr/>
          <a:lstStyle/>
          <a:p>
            <a:fld id="{EC2B2E1C-5D9A-4E9C-9AEF-D9B82292699F}" type="slidenum">
              <a:rPr lang="pt-BR" smtClean="0"/>
              <a:t>38</a:t>
            </a:fld>
            <a:endParaRPr lang="pt-BR" dirty="0"/>
          </a:p>
        </p:txBody>
      </p:sp>
    </p:spTree>
    <p:extLst>
      <p:ext uri="{BB962C8B-B14F-4D97-AF65-F5344CB8AC3E}">
        <p14:creationId xmlns:p14="http://schemas.microsoft.com/office/powerpoint/2010/main" val="2154746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884E-E5AB-F9AB-8F63-D9C9FF556CA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4020DC-167A-44F3-25D7-5E1DC876F81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76D7A2A-D46E-5B2C-EEE6-E07F86B56B2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FCFCF4C-2F23-4177-98CC-6E41E8771342}"/>
              </a:ext>
            </a:extLst>
          </p:cNvPr>
          <p:cNvSpPr>
            <a:spLocks noGrp="1"/>
          </p:cNvSpPr>
          <p:nvPr>
            <p:ph type="sldNum" sz="quarter" idx="10"/>
          </p:nvPr>
        </p:nvSpPr>
        <p:spPr/>
        <p:txBody>
          <a:bodyPr/>
          <a:lstStyle/>
          <a:p>
            <a:fld id="{EC2B2E1C-5D9A-4E9C-9AEF-D9B82292699F}" type="slidenum">
              <a:rPr lang="pt-BR" smtClean="0"/>
              <a:t>39</a:t>
            </a:fld>
            <a:endParaRPr lang="pt-BR" dirty="0"/>
          </a:p>
        </p:txBody>
      </p:sp>
    </p:spTree>
    <p:extLst>
      <p:ext uri="{BB962C8B-B14F-4D97-AF65-F5344CB8AC3E}">
        <p14:creationId xmlns:p14="http://schemas.microsoft.com/office/powerpoint/2010/main" val="15757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F799-9BBC-3190-8189-D6323A4EAA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4F565E-D19B-140F-DE1C-A714F9C43FA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4B6E448-13E5-30E9-05D9-6D818EB278D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C48468F-FC3F-457C-CD58-163D5876FC2E}"/>
              </a:ext>
            </a:extLst>
          </p:cNvPr>
          <p:cNvSpPr>
            <a:spLocks noGrp="1"/>
          </p:cNvSpPr>
          <p:nvPr>
            <p:ph type="sldNum" sz="quarter" idx="10"/>
          </p:nvPr>
        </p:nvSpPr>
        <p:spPr/>
        <p:txBody>
          <a:bodyPr/>
          <a:lstStyle/>
          <a:p>
            <a:fld id="{EC2B2E1C-5D9A-4E9C-9AEF-D9B82292699F}" type="slidenum">
              <a:rPr lang="pt-BR" smtClean="0"/>
              <a:t>4</a:t>
            </a:fld>
            <a:endParaRPr lang="pt-BR" dirty="0"/>
          </a:p>
        </p:txBody>
      </p:sp>
    </p:spTree>
    <p:extLst>
      <p:ext uri="{BB962C8B-B14F-4D97-AF65-F5344CB8AC3E}">
        <p14:creationId xmlns:p14="http://schemas.microsoft.com/office/powerpoint/2010/main" val="2783629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DCDCD-BC7F-0411-B452-84B99A68033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34DA848-5720-80BE-55F5-F38DEC7D051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961D8AC-436F-CB38-AD1C-BF7774365EC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8308D14-B7F7-7D51-ED4E-489D9AAF5A74}"/>
              </a:ext>
            </a:extLst>
          </p:cNvPr>
          <p:cNvSpPr>
            <a:spLocks noGrp="1"/>
          </p:cNvSpPr>
          <p:nvPr>
            <p:ph type="sldNum" sz="quarter" idx="10"/>
          </p:nvPr>
        </p:nvSpPr>
        <p:spPr/>
        <p:txBody>
          <a:bodyPr/>
          <a:lstStyle/>
          <a:p>
            <a:fld id="{EC2B2E1C-5D9A-4E9C-9AEF-D9B82292699F}" type="slidenum">
              <a:rPr lang="pt-BR" smtClean="0"/>
              <a:t>40</a:t>
            </a:fld>
            <a:endParaRPr lang="pt-BR" dirty="0"/>
          </a:p>
        </p:txBody>
      </p:sp>
    </p:spTree>
    <p:extLst>
      <p:ext uri="{BB962C8B-B14F-4D97-AF65-F5344CB8AC3E}">
        <p14:creationId xmlns:p14="http://schemas.microsoft.com/office/powerpoint/2010/main" val="2094826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AA5A-75E7-EDF5-3584-C49EC20E3ED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7137F51-F91D-CF86-1E7B-7D365D51A86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E5A24B4-5CB2-52ED-7A3D-6E21BD2403F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7BB7843-6E33-13CB-98DF-10E51E4371D8}"/>
              </a:ext>
            </a:extLst>
          </p:cNvPr>
          <p:cNvSpPr>
            <a:spLocks noGrp="1"/>
          </p:cNvSpPr>
          <p:nvPr>
            <p:ph type="sldNum" sz="quarter" idx="10"/>
          </p:nvPr>
        </p:nvSpPr>
        <p:spPr/>
        <p:txBody>
          <a:bodyPr/>
          <a:lstStyle/>
          <a:p>
            <a:fld id="{EC2B2E1C-5D9A-4E9C-9AEF-D9B82292699F}" type="slidenum">
              <a:rPr lang="pt-BR" smtClean="0"/>
              <a:t>41</a:t>
            </a:fld>
            <a:endParaRPr lang="pt-BR" dirty="0"/>
          </a:p>
        </p:txBody>
      </p:sp>
    </p:spTree>
    <p:extLst>
      <p:ext uri="{BB962C8B-B14F-4D97-AF65-F5344CB8AC3E}">
        <p14:creationId xmlns:p14="http://schemas.microsoft.com/office/powerpoint/2010/main" val="2610386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86D1-AA8F-8280-65BF-AC45E32259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0845AE-B885-BD26-1BEC-C34EEAE08C7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E2BEF93-4C2A-7561-5885-5C8EF844123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CE8ADE2-B800-7264-7ACB-5681BC7F1C8E}"/>
              </a:ext>
            </a:extLst>
          </p:cNvPr>
          <p:cNvSpPr>
            <a:spLocks noGrp="1"/>
          </p:cNvSpPr>
          <p:nvPr>
            <p:ph type="sldNum" sz="quarter" idx="10"/>
          </p:nvPr>
        </p:nvSpPr>
        <p:spPr/>
        <p:txBody>
          <a:bodyPr/>
          <a:lstStyle/>
          <a:p>
            <a:fld id="{EC2B2E1C-5D9A-4E9C-9AEF-D9B82292699F}" type="slidenum">
              <a:rPr lang="pt-BR" smtClean="0"/>
              <a:t>42</a:t>
            </a:fld>
            <a:endParaRPr lang="pt-BR" dirty="0"/>
          </a:p>
        </p:txBody>
      </p:sp>
    </p:spTree>
    <p:extLst>
      <p:ext uri="{BB962C8B-B14F-4D97-AF65-F5344CB8AC3E}">
        <p14:creationId xmlns:p14="http://schemas.microsoft.com/office/powerpoint/2010/main" val="34305912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AC5CD-9FC6-4CA6-2CC7-5BC9495C2B4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8D5E1FB-A315-FDDA-6CF3-397586A5928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79C4497-83FD-9523-7C1B-65A408A33A4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6688A65-D37C-F207-028C-09B45F860C4F}"/>
              </a:ext>
            </a:extLst>
          </p:cNvPr>
          <p:cNvSpPr>
            <a:spLocks noGrp="1"/>
          </p:cNvSpPr>
          <p:nvPr>
            <p:ph type="sldNum" sz="quarter" idx="10"/>
          </p:nvPr>
        </p:nvSpPr>
        <p:spPr/>
        <p:txBody>
          <a:bodyPr/>
          <a:lstStyle/>
          <a:p>
            <a:fld id="{EC2B2E1C-5D9A-4E9C-9AEF-D9B82292699F}" type="slidenum">
              <a:rPr lang="pt-BR" smtClean="0"/>
              <a:t>43</a:t>
            </a:fld>
            <a:endParaRPr lang="pt-BR" dirty="0"/>
          </a:p>
        </p:txBody>
      </p:sp>
    </p:spTree>
    <p:extLst>
      <p:ext uri="{BB962C8B-B14F-4D97-AF65-F5344CB8AC3E}">
        <p14:creationId xmlns:p14="http://schemas.microsoft.com/office/powerpoint/2010/main" val="144738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FC54-7323-4D4C-E4D4-EB99B09E63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54B6268-2915-CB83-2472-53B6763CE8F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31C4213-CEAA-98C7-5F29-8651ED043BA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F5B1BF9-30F8-A4FB-CBE5-3EB70FA45096}"/>
              </a:ext>
            </a:extLst>
          </p:cNvPr>
          <p:cNvSpPr>
            <a:spLocks noGrp="1"/>
          </p:cNvSpPr>
          <p:nvPr>
            <p:ph type="sldNum" sz="quarter" idx="10"/>
          </p:nvPr>
        </p:nvSpPr>
        <p:spPr/>
        <p:txBody>
          <a:bodyPr/>
          <a:lstStyle/>
          <a:p>
            <a:fld id="{EC2B2E1C-5D9A-4E9C-9AEF-D9B82292699F}" type="slidenum">
              <a:rPr lang="pt-BR" smtClean="0"/>
              <a:t>44</a:t>
            </a:fld>
            <a:endParaRPr lang="pt-BR" dirty="0"/>
          </a:p>
        </p:txBody>
      </p:sp>
    </p:spTree>
    <p:extLst>
      <p:ext uri="{BB962C8B-B14F-4D97-AF65-F5344CB8AC3E}">
        <p14:creationId xmlns:p14="http://schemas.microsoft.com/office/powerpoint/2010/main" val="2592499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556D1-1197-AF3A-A389-A5B085FCCBC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3A07EB-98F2-1DFA-1871-F429BE65129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7899B65-B8B6-AA69-F884-6A4ADD62342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39B842F-8818-CB38-4301-6491D237F6AB}"/>
              </a:ext>
            </a:extLst>
          </p:cNvPr>
          <p:cNvSpPr>
            <a:spLocks noGrp="1"/>
          </p:cNvSpPr>
          <p:nvPr>
            <p:ph type="sldNum" sz="quarter" idx="10"/>
          </p:nvPr>
        </p:nvSpPr>
        <p:spPr/>
        <p:txBody>
          <a:bodyPr/>
          <a:lstStyle/>
          <a:p>
            <a:fld id="{EC2B2E1C-5D9A-4E9C-9AEF-D9B82292699F}" type="slidenum">
              <a:rPr lang="pt-BR" smtClean="0"/>
              <a:t>45</a:t>
            </a:fld>
            <a:endParaRPr lang="pt-BR" dirty="0"/>
          </a:p>
        </p:txBody>
      </p:sp>
    </p:spTree>
    <p:extLst>
      <p:ext uri="{BB962C8B-B14F-4D97-AF65-F5344CB8AC3E}">
        <p14:creationId xmlns:p14="http://schemas.microsoft.com/office/powerpoint/2010/main" val="4272946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D7E2-FC51-B34A-2FAE-1DDFAD757C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45AC2BF-C14B-CF4D-48D9-91DBD11BFAF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16D56D7-6B7E-8940-8F7C-3AFC3842F73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23EE591-BE1D-07F8-D5E9-364B2F3B05F0}"/>
              </a:ext>
            </a:extLst>
          </p:cNvPr>
          <p:cNvSpPr>
            <a:spLocks noGrp="1"/>
          </p:cNvSpPr>
          <p:nvPr>
            <p:ph type="sldNum" sz="quarter" idx="10"/>
          </p:nvPr>
        </p:nvSpPr>
        <p:spPr/>
        <p:txBody>
          <a:bodyPr/>
          <a:lstStyle/>
          <a:p>
            <a:fld id="{EC2B2E1C-5D9A-4E9C-9AEF-D9B82292699F}" type="slidenum">
              <a:rPr lang="pt-BR" smtClean="0"/>
              <a:t>46</a:t>
            </a:fld>
            <a:endParaRPr lang="pt-BR" dirty="0"/>
          </a:p>
        </p:txBody>
      </p:sp>
    </p:spTree>
    <p:extLst>
      <p:ext uri="{BB962C8B-B14F-4D97-AF65-F5344CB8AC3E}">
        <p14:creationId xmlns:p14="http://schemas.microsoft.com/office/powerpoint/2010/main" val="82531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7D3A-9FDF-A074-E105-8F2B5FBA03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F5B45BA-3D02-D83A-FF45-C551509BF3E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A084C54-C61D-2882-455D-54D7B3CAE9A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B3DB2FA-889F-0FE6-9461-9BCCF8D06A2A}"/>
              </a:ext>
            </a:extLst>
          </p:cNvPr>
          <p:cNvSpPr>
            <a:spLocks noGrp="1"/>
          </p:cNvSpPr>
          <p:nvPr>
            <p:ph type="sldNum" sz="quarter" idx="10"/>
          </p:nvPr>
        </p:nvSpPr>
        <p:spPr/>
        <p:txBody>
          <a:bodyPr/>
          <a:lstStyle/>
          <a:p>
            <a:fld id="{EC2B2E1C-5D9A-4E9C-9AEF-D9B82292699F}" type="slidenum">
              <a:rPr lang="pt-BR" smtClean="0"/>
              <a:t>47</a:t>
            </a:fld>
            <a:endParaRPr lang="pt-BR" dirty="0"/>
          </a:p>
        </p:txBody>
      </p:sp>
    </p:spTree>
    <p:extLst>
      <p:ext uri="{BB962C8B-B14F-4D97-AF65-F5344CB8AC3E}">
        <p14:creationId xmlns:p14="http://schemas.microsoft.com/office/powerpoint/2010/main" val="3800744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42D0-0C9B-3235-EA5B-13712C3135F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1511D4-BC19-967D-B207-ADD4A2B51164}"/>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1B245CC-7A41-5405-FEA0-34E13E9A5C6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2C3FD24-7C38-EEE3-57FD-D0B0AEF9997E}"/>
              </a:ext>
            </a:extLst>
          </p:cNvPr>
          <p:cNvSpPr>
            <a:spLocks noGrp="1"/>
          </p:cNvSpPr>
          <p:nvPr>
            <p:ph type="sldNum" sz="quarter" idx="10"/>
          </p:nvPr>
        </p:nvSpPr>
        <p:spPr/>
        <p:txBody>
          <a:bodyPr/>
          <a:lstStyle/>
          <a:p>
            <a:fld id="{EC2B2E1C-5D9A-4E9C-9AEF-D9B82292699F}" type="slidenum">
              <a:rPr lang="pt-BR" smtClean="0"/>
              <a:t>48</a:t>
            </a:fld>
            <a:endParaRPr lang="pt-BR" dirty="0"/>
          </a:p>
        </p:txBody>
      </p:sp>
    </p:spTree>
    <p:extLst>
      <p:ext uri="{BB962C8B-B14F-4D97-AF65-F5344CB8AC3E}">
        <p14:creationId xmlns:p14="http://schemas.microsoft.com/office/powerpoint/2010/main" val="2304976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C375-EAA7-6AAA-707E-46E04B1A46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0D2A745-CD98-FE8B-41D0-694E9016933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A0DB6DA-9E0B-02FE-686C-FCB4B31E7F2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2F8B145-951F-4369-25FD-E020DF1898C1}"/>
              </a:ext>
            </a:extLst>
          </p:cNvPr>
          <p:cNvSpPr>
            <a:spLocks noGrp="1"/>
          </p:cNvSpPr>
          <p:nvPr>
            <p:ph type="sldNum" sz="quarter" idx="10"/>
          </p:nvPr>
        </p:nvSpPr>
        <p:spPr/>
        <p:txBody>
          <a:bodyPr/>
          <a:lstStyle/>
          <a:p>
            <a:fld id="{EC2B2E1C-5D9A-4E9C-9AEF-D9B82292699F}" type="slidenum">
              <a:rPr lang="pt-BR" smtClean="0"/>
              <a:t>49</a:t>
            </a:fld>
            <a:endParaRPr lang="pt-BR" dirty="0"/>
          </a:p>
        </p:txBody>
      </p:sp>
    </p:spTree>
    <p:extLst>
      <p:ext uri="{BB962C8B-B14F-4D97-AF65-F5344CB8AC3E}">
        <p14:creationId xmlns:p14="http://schemas.microsoft.com/office/powerpoint/2010/main" val="342163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6B916-02AD-BB15-7CBD-F925478CAB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290B81-9F83-0BF1-7C01-ED99F71C0BF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DA6F53E-9F0B-EDD6-32D8-EA76D4B77C3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1B30C6A-CEB8-2EBF-27A1-60C158AE9B28}"/>
              </a:ext>
            </a:extLst>
          </p:cNvPr>
          <p:cNvSpPr>
            <a:spLocks noGrp="1"/>
          </p:cNvSpPr>
          <p:nvPr>
            <p:ph type="sldNum" sz="quarter" idx="10"/>
          </p:nvPr>
        </p:nvSpPr>
        <p:spPr/>
        <p:txBody>
          <a:bodyPr/>
          <a:lstStyle/>
          <a:p>
            <a:fld id="{EC2B2E1C-5D9A-4E9C-9AEF-D9B82292699F}" type="slidenum">
              <a:rPr lang="pt-BR" smtClean="0"/>
              <a:t>5</a:t>
            </a:fld>
            <a:endParaRPr lang="pt-BR" dirty="0"/>
          </a:p>
        </p:txBody>
      </p:sp>
    </p:spTree>
    <p:extLst>
      <p:ext uri="{BB962C8B-B14F-4D97-AF65-F5344CB8AC3E}">
        <p14:creationId xmlns:p14="http://schemas.microsoft.com/office/powerpoint/2010/main" val="1968941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CB19-D248-E2DE-59B3-0FD50CA4847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4914FF-4548-0481-75FA-384FDFE9D75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31F9AD2-2903-6DAA-8BAB-A133E62E2FE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A82A027-216D-9F96-8958-C01C37A74BAB}"/>
              </a:ext>
            </a:extLst>
          </p:cNvPr>
          <p:cNvSpPr>
            <a:spLocks noGrp="1"/>
          </p:cNvSpPr>
          <p:nvPr>
            <p:ph type="sldNum" sz="quarter" idx="10"/>
          </p:nvPr>
        </p:nvSpPr>
        <p:spPr/>
        <p:txBody>
          <a:bodyPr/>
          <a:lstStyle/>
          <a:p>
            <a:fld id="{EC2B2E1C-5D9A-4E9C-9AEF-D9B82292699F}" type="slidenum">
              <a:rPr lang="pt-BR" smtClean="0"/>
              <a:t>50</a:t>
            </a:fld>
            <a:endParaRPr lang="pt-BR" dirty="0"/>
          </a:p>
        </p:txBody>
      </p:sp>
    </p:spTree>
    <p:extLst>
      <p:ext uri="{BB962C8B-B14F-4D97-AF65-F5344CB8AC3E}">
        <p14:creationId xmlns:p14="http://schemas.microsoft.com/office/powerpoint/2010/main" val="3607065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47D1-4DF3-51CA-90C5-E5C26FBE0BC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6E25BFC-195E-92B2-C704-F84CB236C7C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4CFC716-8D6A-24AB-B296-59C021B6B33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1EACD0F-6D0A-D4CE-2458-A113B50F5B2D}"/>
              </a:ext>
            </a:extLst>
          </p:cNvPr>
          <p:cNvSpPr>
            <a:spLocks noGrp="1"/>
          </p:cNvSpPr>
          <p:nvPr>
            <p:ph type="sldNum" sz="quarter" idx="10"/>
          </p:nvPr>
        </p:nvSpPr>
        <p:spPr/>
        <p:txBody>
          <a:bodyPr/>
          <a:lstStyle/>
          <a:p>
            <a:fld id="{EC2B2E1C-5D9A-4E9C-9AEF-D9B82292699F}" type="slidenum">
              <a:rPr lang="pt-BR" smtClean="0"/>
              <a:t>51</a:t>
            </a:fld>
            <a:endParaRPr lang="pt-BR" dirty="0"/>
          </a:p>
        </p:txBody>
      </p:sp>
    </p:spTree>
    <p:extLst>
      <p:ext uri="{BB962C8B-B14F-4D97-AF65-F5344CB8AC3E}">
        <p14:creationId xmlns:p14="http://schemas.microsoft.com/office/powerpoint/2010/main" val="3050047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DE2C-ED7F-6FDD-0EDA-1E4A8383F11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96FD60D-4FAB-E425-2F94-5CBD15E0AE5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A82A586-91C4-F04D-E295-EB0F434E716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B8DDA15-0941-39DB-E897-CF6A39CD734F}"/>
              </a:ext>
            </a:extLst>
          </p:cNvPr>
          <p:cNvSpPr>
            <a:spLocks noGrp="1"/>
          </p:cNvSpPr>
          <p:nvPr>
            <p:ph type="sldNum" sz="quarter" idx="10"/>
          </p:nvPr>
        </p:nvSpPr>
        <p:spPr/>
        <p:txBody>
          <a:bodyPr/>
          <a:lstStyle/>
          <a:p>
            <a:fld id="{EC2B2E1C-5D9A-4E9C-9AEF-D9B82292699F}" type="slidenum">
              <a:rPr lang="pt-BR" smtClean="0"/>
              <a:t>52</a:t>
            </a:fld>
            <a:endParaRPr lang="pt-BR" dirty="0"/>
          </a:p>
        </p:txBody>
      </p:sp>
    </p:spTree>
    <p:extLst>
      <p:ext uri="{BB962C8B-B14F-4D97-AF65-F5344CB8AC3E}">
        <p14:creationId xmlns:p14="http://schemas.microsoft.com/office/powerpoint/2010/main" val="2024399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B47F-C936-CA35-A307-A06549C0B6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50EB0CD-376D-4231-C67E-474D6275A7A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2165D89-0CE8-8C65-48D8-7024D98BE3F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21C0799-35FF-6402-A45A-AE30E5EE8843}"/>
              </a:ext>
            </a:extLst>
          </p:cNvPr>
          <p:cNvSpPr>
            <a:spLocks noGrp="1"/>
          </p:cNvSpPr>
          <p:nvPr>
            <p:ph type="sldNum" sz="quarter" idx="10"/>
          </p:nvPr>
        </p:nvSpPr>
        <p:spPr/>
        <p:txBody>
          <a:bodyPr/>
          <a:lstStyle/>
          <a:p>
            <a:fld id="{EC2B2E1C-5D9A-4E9C-9AEF-D9B82292699F}" type="slidenum">
              <a:rPr lang="pt-BR" smtClean="0"/>
              <a:t>53</a:t>
            </a:fld>
            <a:endParaRPr lang="pt-BR" dirty="0"/>
          </a:p>
        </p:txBody>
      </p:sp>
    </p:spTree>
    <p:extLst>
      <p:ext uri="{BB962C8B-B14F-4D97-AF65-F5344CB8AC3E}">
        <p14:creationId xmlns:p14="http://schemas.microsoft.com/office/powerpoint/2010/main" val="3338544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C340-0661-94DD-A546-37EEF574B4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557EBF4-0ABD-9EFD-C076-9ED99B79BF1E}"/>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96BD1684-A44F-FAB9-CBB0-BC0756CE23C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0DC1DE9-4565-E9CA-290E-C0266D1FDFB8}"/>
              </a:ext>
            </a:extLst>
          </p:cNvPr>
          <p:cNvSpPr>
            <a:spLocks noGrp="1"/>
          </p:cNvSpPr>
          <p:nvPr>
            <p:ph type="sldNum" sz="quarter" idx="10"/>
          </p:nvPr>
        </p:nvSpPr>
        <p:spPr/>
        <p:txBody>
          <a:bodyPr/>
          <a:lstStyle/>
          <a:p>
            <a:fld id="{EC2B2E1C-5D9A-4E9C-9AEF-D9B82292699F}" type="slidenum">
              <a:rPr lang="pt-BR" smtClean="0"/>
              <a:t>54</a:t>
            </a:fld>
            <a:endParaRPr lang="pt-BR" dirty="0"/>
          </a:p>
        </p:txBody>
      </p:sp>
    </p:spTree>
    <p:extLst>
      <p:ext uri="{BB962C8B-B14F-4D97-AF65-F5344CB8AC3E}">
        <p14:creationId xmlns:p14="http://schemas.microsoft.com/office/powerpoint/2010/main" val="3150010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A30A-B956-1A62-80D3-E8649E5B8BB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1CA3853-4C07-1F5C-27FA-607481F09EF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CB74E82-72EF-BB98-EABB-1D0CF74B506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6BBCB58-8973-F709-2342-746FDE0978E5}"/>
              </a:ext>
            </a:extLst>
          </p:cNvPr>
          <p:cNvSpPr>
            <a:spLocks noGrp="1"/>
          </p:cNvSpPr>
          <p:nvPr>
            <p:ph type="sldNum" sz="quarter" idx="10"/>
          </p:nvPr>
        </p:nvSpPr>
        <p:spPr/>
        <p:txBody>
          <a:bodyPr/>
          <a:lstStyle/>
          <a:p>
            <a:fld id="{EC2B2E1C-5D9A-4E9C-9AEF-D9B82292699F}" type="slidenum">
              <a:rPr lang="pt-BR" smtClean="0"/>
              <a:t>55</a:t>
            </a:fld>
            <a:endParaRPr lang="pt-BR" dirty="0"/>
          </a:p>
        </p:txBody>
      </p:sp>
    </p:spTree>
    <p:extLst>
      <p:ext uri="{BB962C8B-B14F-4D97-AF65-F5344CB8AC3E}">
        <p14:creationId xmlns:p14="http://schemas.microsoft.com/office/powerpoint/2010/main" val="181397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6602-85AA-E2B6-F2A0-670DC21829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8B4771-0DB4-8560-7CF4-8A2A1441C42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3E56D28-5432-76E6-199D-0626EDC9F15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86AE60E-36C3-E787-2353-0EA01BA0F9DF}"/>
              </a:ext>
            </a:extLst>
          </p:cNvPr>
          <p:cNvSpPr>
            <a:spLocks noGrp="1"/>
          </p:cNvSpPr>
          <p:nvPr>
            <p:ph type="sldNum" sz="quarter" idx="10"/>
          </p:nvPr>
        </p:nvSpPr>
        <p:spPr/>
        <p:txBody>
          <a:bodyPr/>
          <a:lstStyle/>
          <a:p>
            <a:fld id="{EC2B2E1C-5D9A-4E9C-9AEF-D9B82292699F}" type="slidenum">
              <a:rPr lang="pt-BR" smtClean="0"/>
              <a:t>56</a:t>
            </a:fld>
            <a:endParaRPr lang="pt-BR" dirty="0"/>
          </a:p>
        </p:txBody>
      </p:sp>
    </p:spTree>
    <p:extLst>
      <p:ext uri="{BB962C8B-B14F-4D97-AF65-F5344CB8AC3E}">
        <p14:creationId xmlns:p14="http://schemas.microsoft.com/office/powerpoint/2010/main" val="2092247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9C77-7889-A4C9-B902-CFF1F777CA3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ECE158-3452-A338-2E22-2D3E2D8ADA3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7ECE125F-6A87-F0F6-DBEA-52DD87AF147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24004D6-8859-6949-30AD-87C8E5BFE7D1}"/>
              </a:ext>
            </a:extLst>
          </p:cNvPr>
          <p:cNvSpPr>
            <a:spLocks noGrp="1"/>
          </p:cNvSpPr>
          <p:nvPr>
            <p:ph type="sldNum" sz="quarter" idx="10"/>
          </p:nvPr>
        </p:nvSpPr>
        <p:spPr/>
        <p:txBody>
          <a:bodyPr/>
          <a:lstStyle/>
          <a:p>
            <a:fld id="{EC2B2E1C-5D9A-4E9C-9AEF-D9B82292699F}" type="slidenum">
              <a:rPr lang="pt-BR" smtClean="0"/>
              <a:t>57</a:t>
            </a:fld>
            <a:endParaRPr lang="pt-BR" dirty="0"/>
          </a:p>
        </p:txBody>
      </p:sp>
    </p:spTree>
    <p:extLst>
      <p:ext uri="{BB962C8B-B14F-4D97-AF65-F5344CB8AC3E}">
        <p14:creationId xmlns:p14="http://schemas.microsoft.com/office/powerpoint/2010/main" val="2222290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A6444-2C01-9E17-8E16-F512AE78E8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4B1555-8741-7134-9D2D-C0FC4FFA93F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275750E-7B96-C273-113B-E2BE3C3BBD8D}"/>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B2F2069-5B5C-05C1-7CB0-05844879370F}"/>
              </a:ext>
            </a:extLst>
          </p:cNvPr>
          <p:cNvSpPr>
            <a:spLocks noGrp="1"/>
          </p:cNvSpPr>
          <p:nvPr>
            <p:ph type="sldNum" sz="quarter" idx="10"/>
          </p:nvPr>
        </p:nvSpPr>
        <p:spPr/>
        <p:txBody>
          <a:bodyPr/>
          <a:lstStyle/>
          <a:p>
            <a:fld id="{EC2B2E1C-5D9A-4E9C-9AEF-D9B82292699F}" type="slidenum">
              <a:rPr lang="pt-BR" smtClean="0"/>
              <a:t>58</a:t>
            </a:fld>
            <a:endParaRPr lang="pt-BR" dirty="0"/>
          </a:p>
        </p:txBody>
      </p:sp>
    </p:spTree>
    <p:extLst>
      <p:ext uri="{BB962C8B-B14F-4D97-AF65-F5344CB8AC3E}">
        <p14:creationId xmlns:p14="http://schemas.microsoft.com/office/powerpoint/2010/main" val="30637233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8C3A-DDD0-31A7-59DC-691320A9A9D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CBE49A7-E474-E438-814F-8AB8B964817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73716E0-7F29-A623-372B-56759316BCE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8B63027-96C8-D74C-779D-42E10A3DF652}"/>
              </a:ext>
            </a:extLst>
          </p:cNvPr>
          <p:cNvSpPr>
            <a:spLocks noGrp="1"/>
          </p:cNvSpPr>
          <p:nvPr>
            <p:ph type="sldNum" sz="quarter" idx="10"/>
          </p:nvPr>
        </p:nvSpPr>
        <p:spPr/>
        <p:txBody>
          <a:bodyPr/>
          <a:lstStyle/>
          <a:p>
            <a:fld id="{EC2B2E1C-5D9A-4E9C-9AEF-D9B82292699F}" type="slidenum">
              <a:rPr lang="pt-BR" smtClean="0"/>
              <a:t>59</a:t>
            </a:fld>
            <a:endParaRPr lang="pt-BR" dirty="0"/>
          </a:p>
        </p:txBody>
      </p:sp>
    </p:spTree>
    <p:extLst>
      <p:ext uri="{BB962C8B-B14F-4D97-AF65-F5344CB8AC3E}">
        <p14:creationId xmlns:p14="http://schemas.microsoft.com/office/powerpoint/2010/main" val="318936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8B430-689F-42F6-86A1-09473F842B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8EC3B5B-3F5A-0868-5354-3F50B4D996B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CC07E9A-CD84-1FA4-502F-92B7947B49D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66813B7-5038-21A0-6F72-22FFD1A8AD49}"/>
              </a:ext>
            </a:extLst>
          </p:cNvPr>
          <p:cNvSpPr>
            <a:spLocks noGrp="1"/>
          </p:cNvSpPr>
          <p:nvPr>
            <p:ph type="sldNum" sz="quarter" idx="10"/>
          </p:nvPr>
        </p:nvSpPr>
        <p:spPr/>
        <p:txBody>
          <a:bodyPr/>
          <a:lstStyle/>
          <a:p>
            <a:fld id="{EC2B2E1C-5D9A-4E9C-9AEF-D9B82292699F}" type="slidenum">
              <a:rPr lang="pt-BR" smtClean="0"/>
              <a:t>6</a:t>
            </a:fld>
            <a:endParaRPr lang="pt-BR" dirty="0"/>
          </a:p>
        </p:txBody>
      </p:sp>
    </p:spTree>
    <p:extLst>
      <p:ext uri="{BB962C8B-B14F-4D97-AF65-F5344CB8AC3E}">
        <p14:creationId xmlns:p14="http://schemas.microsoft.com/office/powerpoint/2010/main" val="33082867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A65E-63A5-1DB4-76B0-4F99407C5E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A57155A-22E1-B4B8-9704-E067B3CE4A3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CEA1B22-41D1-03E5-8ADA-BD181230360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CEFC396-2C4E-8A5A-4CB6-47432F390759}"/>
              </a:ext>
            </a:extLst>
          </p:cNvPr>
          <p:cNvSpPr>
            <a:spLocks noGrp="1"/>
          </p:cNvSpPr>
          <p:nvPr>
            <p:ph type="sldNum" sz="quarter" idx="10"/>
          </p:nvPr>
        </p:nvSpPr>
        <p:spPr/>
        <p:txBody>
          <a:bodyPr/>
          <a:lstStyle/>
          <a:p>
            <a:fld id="{EC2B2E1C-5D9A-4E9C-9AEF-D9B82292699F}" type="slidenum">
              <a:rPr lang="pt-BR" smtClean="0"/>
              <a:t>60</a:t>
            </a:fld>
            <a:endParaRPr lang="pt-BR" dirty="0"/>
          </a:p>
        </p:txBody>
      </p:sp>
    </p:spTree>
    <p:extLst>
      <p:ext uri="{BB962C8B-B14F-4D97-AF65-F5344CB8AC3E}">
        <p14:creationId xmlns:p14="http://schemas.microsoft.com/office/powerpoint/2010/main" val="35132652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692E-088E-01D2-D2D7-D94F9EEA343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48AABCD-DF44-180B-C5C1-BC9E5B1C905F}"/>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5B9A9BE-4295-CA52-F5C4-CA96C66A54C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87CF5ED-BD13-7F56-D9AE-888922314DF9}"/>
              </a:ext>
            </a:extLst>
          </p:cNvPr>
          <p:cNvSpPr>
            <a:spLocks noGrp="1"/>
          </p:cNvSpPr>
          <p:nvPr>
            <p:ph type="sldNum" sz="quarter" idx="10"/>
          </p:nvPr>
        </p:nvSpPr>
        <p:spPr/>
        <p:txBody>
          <a:bodyPr/>
          <a:lstStyle/>
          <a:p>
            <a:fld id="{EC2B2E1C-5D9A-4E9C-9AEF-D9B82292699F}" type="slidenum">
              <a:rPr lang="pt-BR" smtClean="0"/>
              <a:t>61</a:t>
            </a:fld>
            <a:endParaRPr lang="pt-BR" dirty="0"/>
          </a:p>
        </p:txBody>
      </p:sp>
    </p:spTree>
    <p:extLst>
      <p:ext uri="{BB962C8B-B14F-4D97-AF65-F5344CB8AC3E}">
        <p14:creationId xmlns:p14="http://schemas.microsoft.com/office/powerpoint/2010/main" val="3236389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5F24-4626-09DD-427C-58B6B7E367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BB837B9-043A-1A8D-5BCF-C1490857247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CD7067B-E6A5-6BE2-9AC1-291D6EA133E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CFDA07D-68F1-FCB9-0EC7-5E6B9D1AF5B1}"/>
              </a:ext>
            </a:extLst>
          </p:cNvPr>
          <p:cNvSpPr>
            <a:spLocks noGrp="1"/>
          </p:cNvSpPr>
          <p:nvPr>
            <p:ph type="sldNum" sz="quarter" idx="10"/>
          </p:nvPr>
        </p:nvSpPr>
        <p:spPr/>
        <p:txBody>
          <a:bodyPr/>
          <a:lstStyle/>
          <a:p>
            <a:fld id="{EC2B2E1C-5D9A-4E9C-9AEF-D9B82292699F}" type="slidenum">
              <a:rPr lang="pt-BR" smtClean="0"/>
              <a:t>62</a:t>
            </a:fld>
            <a:endParaRPr lang="pt-BR" dirty="0"/>
          </a:p>
        </p:txBody>
      </p:sp>
    </p:spTree>
    <p:extLst>
      <p:ext uri="{BB962C8B-B14F-4D97-AF65-F5344CB8AC3E}">
        <p14:creationId xmlns:p14="http://schemas.microsoft.com/office/powerpoint/2010/main" val="209034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1294-3639-872C-5442-7C75FC6D0B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6DBACEF-21F2-9D62-B7B8-9B9EB59475C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AEC4AD1-59DD-6369-A073-BD29C7833D0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BE91EE9-0275-F088-9D0C-C16567998008}"/>
              </a:ext>
            </a:extLst>
          </p:cNvPr>
          <p:cNvSpPr>
            <a:spLocks noGrp="1"/>
          </p:cNvSpPr>
          <p:nvPr>
            <p:ph type="sldNum" sz="quarter" idx="10"/>
          </p:nvPr>
        </p:nvSpPr>
        <p:spPr/>
        <p:txBody>
          <a:bodyPr/>
          <a:lstStyle/>
          <a:p>
            <a:fld id="{EC2B2E1C-5D9A-4E9C-9AEF-D9B82292699F}" type="slidenum">
              <a:rPr lang="pt-BR" smtClean="0"/>
              <a:t>63</a:t>
            </a:fld>
            <a:endParaRPr lang="pt-BR" dirty="0"/>
          </a:p>
        </p:txBody>
      </p:sp>
    </p:spTree>
    <p:extLst>
      <p:ext uri="{BB962C8B-B14F-4D97-AF65-F5344CB8AC3E}">
        <p14:creationId xmlns:p14="http://schemas.microsoft.com/office/powerpoint/2010/main" val="582094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4A61-683D-CCD0-9B9C-2AEFAAA5D17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C454F35-6D8A-F490-0D43-4EBD6A4F0D8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746CA7E-67B1-1E9A-154D-C61E77600E1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30460BA-18C6-3E0A-A580-8D44E6D653C8}"/>
              </a:ext>
            </a:extLst>
          </p:cNvPr>
          <p:cNvSpPr>
            <a:spLocks noGrp="1"/>
          </p:cNvSpPr>
          <p:nvPr>
            <p:ph type="sldNum" sz="quarter" idx="10"/>
          </p:nvPr>
        </p:nvSpPr>
        <p:spPr/>
        <p:txBody>
          <a:bodyPr/>
          <a:lstStyle/>
          <a:p>
            <a:fld id="{EC2B2E1C-5D9A-4E9C-9AEF-D9B82292699F}" type="slidenum">
              <a:rPr lang="pt-BR" smtClean="0"/>
              <a:t>64</a:t>
            </a:fld>
            <a:endParaRPr lang="pt-BR" dirty="0"/>
          </a:p>
        </p:txBody>
      </p:sp>
    </p:spTree>
    <p:extLst>
      <p:ext uri="{BB962C8B-B14F-4D97-AF65-F5344CB8AC3E}">
        <p14:creationId xmlns:p14="http://schemas.microsoft.com/office/powerpoint/2010/main" val="1150875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DC54-F353-F21D-53A0-FD5C328360B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300E9F5-12A9-806A-EC8B-4FF017B919D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241176D-0352-3D8F-C91F-B742D65CF4A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E45F27A-3BCB-9ADD-BFDB-1AFED2C88731}"/>
              </a:ext>
            </a:extLst>
          </p:cNvPr>
          <p:cNvSpPr>
            <a:spLocks noGrp="1"/>
          </p:cNvSpPr>
          <p:nvPr>
            <p:ph type="sldNum" sz="quarter" idx="10"/>
          </p:nvPr>
        </p:nvSpPr>
        <p:spPr/>
        <p:txBody>
          <a:bodyPr/>
          <a:lstStyle/>
          <a:p>
            <a:fld id="{EC2B2E1C-5D9A-4E9C-9AEF-D9B82292699F}" type="slidenum">
              <a:rPr lang="pt-BR" smtClean="0"/>
              <a:t>65</a:t>
            </a:fld>
            <a:endParaRPr lang="pt-BR" dirty="0"/>
          </a:p>
        </p:txBody>
      </p:sp>
    </p:spTree>
    <p:extLst>
      <p:ext uri="{BB962C8B-B14F-4D97-AF65-F5344CB8AC3E}">
        <p14:creationId xmlns:p14="http://schemas.microsoft.com/office/powerpoint/2010/main" val="2954210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88AF-E828-0A31-3CB7-7ADFE4723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1CCDC26-4931-93AB-838B-D9EBB8314D5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C1179AA-A7EE-1A7C-406E-879EA2AB289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A122857-559B-E2AD-7EF4-26292667BA25}"/>
              </a:ext>
            </a:extLst>
          </p:cNvPr>
          <p:cNvSpPr>
            <a:spLocks noGrp="1"/>
          </p:cNvSpPr>
          <p:nvPr>
            <p:ph type="sldNum" sz="quarter" idx="10"/>
          </p:nvPr>
        </p:nvSpPr>
        <p:spPr/>
        <p:txBody>
          <a:bodyPr/>
          <a:lstStyle/>
          <a:p>
            <a:fld id="{EC2B2E1C-5D9A-4E9C-9AEF-D9B82292699F}" type="slidenum">
              <a:rPr lang="pt-BR" smtClean="0"/>
              <a:t>66</a:t>
            </a:fld>
            <a:endParaRPr lang="pt-BR" dirty="0"/>
          </a:p>
        </p:txBody>
      </p:sp>
    </p:spTree>
    <p:extLst>
      <p:ext uri="{BB962C8B-B14F-4D97-AF65-F5344CB8AC3E}">
        <p14:creationId xmlns:p14="http://schemas.microsoft.com/office/powerpoint/2010/main" val="4258568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D9ADA-F5AD-78E0-E4DB-C0AF47A6CE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03B2F62-E6C5-6609-0835-9053A431AEF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2C99ACF-7809-D685-37F7-6CF74D3F44A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CFD7742-9DBA-B347-1C53-EDF856A2110B}"/>
              </a:ext>
            </a:extLst>
          </p:cNvPr>
          <p:cNvSpPr>
            <a:spLocks noGrp="1"/>
          </p:cNvSpPr>
          <p:nvPr>
            <p:ph type="sldNum" sz="quarter" idx="10"/>
          </p:nvPr>
        </p:nvSpPr>
        <p:spPr/>
        <p:txBody>
          <a:bodyPr/>
          <a:lstStyle/>
          <a:p>
            <a:fld id="{EC2B2E1C-5D9A-4E9C-9AEF-D9B82292699F}" type="slidenum">
              <a:rPr lang="pt-BR" smtClean="0"/>
              <a:t>67</a:t>
            </a:fld>
            <a:endParaRPr lang="pt-BR" dirty="0"/>
          </a:p>
        </p:txBody>
      </p:sp>
    </p:spTree>
    <p:extLst>
      <p:ext uri="{BB962C8B-B14F-4D97-AF65-F5344CB8AC3E}">
        <p14:creationId xmlns:p14="http://schemas.microsoft.com/office/powerpoint/2010/main" val="343778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773F-0D8D-A68F-E4FA-3B2693ACDA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1F8E91-B9EC-3F54-5EE2-BA252E3F1EAE}"/>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50B64C9-E0B4-D3C1-DD45-0FE84A362E7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5C751E6-3257-89F8-735F-071434BC0EA0}"/>
              </a:ext>
            </a:extLst>
          </p:cNvPr>
          <p:cNvSpPr>
            <a:spLocks noGrp="1"/>
          </p:cNvSpPr>
          <p:nvPr>
            <p:ph type="sldNum" sz="quarter" idx="10"/>
          </p:nvPr>
        </p:nvSpPr>
        <p:spPr/>
        <p:txBody>
          <a:bodyPr/>
          <a:lstStyle/>
          <a:p>
            <a:fld id="{EC2B2E1C-5D9A-4E9C-9AEF-D9B82292699F}" type="slidenum">
              <a:rPr lang="pt-BR" smtClean="0"/>
              <a:t>68</a:t>
            </a:fld>
            <a:endParaRPr lang="pt-BR" dirty="0"/>
          </a:p>
        </p:txBody>
      </p:sp>
    </p:spTree>
    <p:extLst>
      <p:ext uri="{BB962C8B-B14F-4D97-AF65-F5344CB8AC3E}">
        <p14:creationId xmlns:p14="http://schemas.microsoft.com/office/powerpoint/2010/main" val="2252750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B2E1C-5D9A-4E9C-9AEF-D9B82292699F}" type="slidenum">
              <a:rPr lang="pt-BR" smtClean="0"/>
              <a:t>69</a:t>
            </a:fld>
            <a:endParaRPr lang="pt-BR" dirty="0"/>
          </a:p>
        </p:txBody>
      </p:sp>
    </p:spTree>
    <p:extLst>
      <p:ext uri="{BB962C8B-B14F-4D97-AF65-F5344CB8AC3E}">
        <p14:creationId xmlns:p14="http://schemas.microsoft.com/office/powerpoint/2010/main" val="192728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F5146-4CB5-6D4F-03C6-FFF2E88E69D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888CAA0-4827-0C15-2303-F8E04BCD258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DA0001B-4ACF-05C7-0654-F9AF2C2E839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5F36099-D690-DBB0-9717-AF9185D4EA9E}"/>
              </a:ext>
            </a:extLst>
          </p:cNvPr>
          <p:cNvSpPr>
            <a:spLocks noGrp="1"/>
          </p:cNvSpPr>
          <p:nvPr>
            <p:ph type="sldNum" sz="quarter" idx="10"/>
          </p:nvPr>
        </p:nvSpPr>
        <p:spPr/>
        <p:txBody>
          <a:bodyPr/>
          <a:lstStyle/>
          <a:p>
            <a:fld id="{EC2B2E1C-5D9A-4E9C-9AEF-D9B82292699F}" type="slidenum">
              <a:rPr lang="pt-BR" smtClean="0"/>
              <a:t>7</a:t>
            </a:fld>
            <a:endParaRPr lang="pt-BR" dirty="0"/>
          </a:p>
        </p:txBody>
      </p:sp>
    </p:spTree>
    <p:extLst>
      <p:ext uri="{BB962C8B-B14F-4D97-AF65-F5344CB8AC3E}">
        <p14:creationId xmlns:p14="http://schemas.microsoft.com/office/powerpoint/2010/main" val="70105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7AE4-990B-B16B-5EBF-C1A44C67B5C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5603C7-32E8-A90D-D1F9-DF188A72235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D54E2E7-D1BE-6B4D-CA06-C244A0A3D86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F35BB20-E393-36B1-D4BE-86CEF6D8FE00}"/>
              </a:ext>
            </a:extLst>
          </p:cNvPr>
          <p:cNvSpPr>
            <a:spLocks noGrp="1"/>
          </p:cNvSpPr>
          <p:nvPr>
            <p:ph type="sldNum" sz="quarter" idx="10"/>
          </p:nvPr>
        </p:nvSpPr>
        <p:spPr/>
        <p:txBody>
          <a:bodyPr/>
          <a:lstStyle/>
          <a:p>
            <a:fld id="{EC2B2E1C-5D9A-4E9C-9AEF-D9B82292699F}" type="slidenum">
              <a:rPr lang="pt-BR" smtClean="0"/>
              <a:t>8</a:t>
            </a:fld>
            <a:endParaRPr lang="pt-BR" dirty="0"/>
          </a:p>
        </p:txBody>
      </p:sp>
    </p:spTree>
    <p:extLst>
      <p:ext uri="{BB962C8B-B14F-4D97-AF65-F5344CB8AC3E}">
        <p14:creationId xmlns:p14="http://schemas.microsoft.com/office/powerpoint/2010/main" val="147447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08C7-16DB-A7C3-8A95-73DBDCFF84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1D4991D-E47A-D467-D67D-E2BD67CBE5D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048EC6D-27C9-EBB9-3EAB-8B0D2A1568E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CB80B55-AB0C-A5AC-DB32-D754246FB755}"/>
              </a:ext>
            </a:extLst>
          </p:cNvPr>
          <p:cNvSpPr>
            <a:spLocks noGrp="1"/>
          </p:cNvSpPr>
          <p:nvPr>
            <p:ph type="sldNum" sz="quarter" idx="10"/>
          </p:nvPr>
        </p:nvSpPr>
        <p:spPr/>
        <p:txBody>
          <a:bodyPr/>
          <a:lstStyle/>
          <a:p>
            <a:fld id="{EC2B2E1C-5D9A-4E9C-9AEF-D9B82292699F}" type="slidenum">
              <a:rPr lang="pt-BR" smtClean="0"/>
              <a:t>9</a:t>
            </a:fld>
            <a:endParaRPr lang="pt-BR" dirty="0"/>
          </a:p>
        </p:txBody>
      </p:sp>
    </p:spTree>
    <p:extLst>
      <p:ext uri="{BB962C8B-B14F-4D97-AF65-F5344CB8AC3E}">
        <p14:creationId xmlns:p14="http://schemas.microsoft.com/office/powerpoint/2010/main" val="160223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0" name="Rectangle 9"/>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1" y="2667000"/>
            <a:ext cx="12192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 y="5479144"/>
            <a:ext cx="12192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04799" y="2819401"/>
            <a:ext cx="115824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pt-BR"/>
              <a:t>Clique para editar o título mestre</a:t>
            </a:r>
            <a:endParaRPr lang="en-US" dirty="0"/>
          </a:p>
        </p:txBody>
      </p:sp>
      <p:sp>
        <p:nvSpPr>
          <p:cNvPr id="3" name="Subtitle 2"/>
          <p:cNvSpPr>
            <a:spLocks noGrp="1"/>
          </p:cNvSpPr>
          <p:nvPr>
            <p:ph type="subTitle" idx="1"/>
          </p:nvPr>
        </p:nvSpPr>
        <p:spPr>
          <a:xfrm>
            <a:off x="761999" y="4800600"/>
            <a:ext cx="10668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5" name="Footer Placeholder 4"/>
          <p:cNvSpPr>
            <a:spLocks noGrp="1"/>
          </p:cNvSpPr>
          <p:nvPr>
            <p:ph type="ftr" sz="quarter" idx="11"/>
          </p:nvPr>
        </p:nvSpPr>
        <p:spPr>
          <a:xfrm>
            <a:off x="7721600" y="6356351"/>
            <a:ext cx="3860800" cy="365125"/>
          </a:xfrm>
        </p:spPr>
        <p:txBody>
          <a:bodyPr/>
          <a:lstStyle>
            <a:lvl1pPr algn="r">
              <a:defRPr/>
            </a:lvl1pPr>
          </a:lstStyle>
          <a:p>
            <a:endParaRPr lang="pt-BR" dirty="0"/>
          </a:p>
        </p:txBody>
      </p:sp>
      <p:sp>
        <p:nvSpPr>
          <p:cNvPr id="11" name="TextBox 10"/>
          <p:cNvSpPr txBox="1"/>
          <p:nvPr/>
        </p:nvSpPr>
        <p:spPr>
          <a:xfrm>
            <a:off x="4198112" y="4261105"/>
            <a:ext cx="1625600" cy="584775"/>
          </a:xfrm>
          <a:prstGeom prst="rect">
            <a:avLst/>
          </a:prstGeom>
          <a:noFill/>
        </p:spPr>
        <p:txBody>
          <a:bodyPr wrap="square" rtlCol="0">
            <a:spAutoFit/>
          </a:bodyPr>
          <a:lstStyle/>
          <a:p>
            <a:pPr algn="r"/>
            <a:r>
              <a:rPr lang="en-US" sz="3200" spc="150" dirty="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5283199" y="4392169"/>
            <a:ext cx="1625600" cy="365125"/>
          </a:xfrm>
        </p:spPr>
        <p:txBody>
          <a:bodyPr/>
          <a:lstStyle>
            <a:lvl1pPr algn="ctr">
              <a:defRPr sz="2400">
                <a:latin typeface="+mj-lt"/>
              </a:defRPr>
            </a:lvl1pPr>
          </a:lstStyle>
          <a:p>
            <a:fld id="{9B394AFE-018D-4413-A401-49D29DE469D0}" type="slidenum">
              <a:rPr lang="pt-BR" smtClean="0"/>
              <a:t>‹nº›</a:t>
            </a:fld>
            <a:endParaRPr lang="pt-BR" dirty="0"/>
          </a:p>
        </p:txBody>
      </p:sp>
      <p:sp>
        <p:nvSpPr>
          <p:cNvPr id="15" name="TextBox 14"/>
          <p:cNvSpPr txBox="1"/>
          <p:nvPr/>
        </p:nvSpPr>
        <p:spPr>
          <a:xfrm>
            <a:off x="6425184" y="4261105"/>
            <a:ext cx="1625600" cy="584775"/>
          </a:xfrm>
          <a:prstGeom prst="rect">
            <a:avLst/>
          </a:prstGeom>
          <a:noFill/>
        </p:spPr>
        <p:txBody>
          <a:bodyPr wrap="square" rtlCol="0">
            <a:spAutoFit/>
          </a:bodyPr>
          <a:lstStyle/>
          <a:p>
            <a:pPr algn="l"/>
            <a:r>
              <a:rPr lang="en-US" sz="3200" spc="150" dirty="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rot="5400000">
            <a:off x="7264400" y="2070100"/>
            <a:ext cx="6858000" cy="271780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rot="5400000">
            <a:off x="7367271" y="2284730"/>
            <a:ext cx="6858000" cy="228854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9753600" y="274639"/>
            <a:ext cx="1930400" cy="5851525"/>
          </a:xfrm>
        </p:spPr>
        <p:txBody>
          <a:bodyPr vert="eaVert" anchor="b"/>
          <a:lstStyle/>
          <a:p>
            <a:r>
              <a:rPr lang="pt-BR"/>
              <a:t>Clique para editar o título mestre</a:t>
            </a:r>
            <a:endParaRPr lang="en-US" dirty="0"/>
          </a:p>
        </p:txBody>
      </p:sp>
      <p:sp>
        <p:nvSpPr>
          <p:cNvPr id="3" name="Vertical Text Placeholder 2"/>
          <p:cNvSpPr>
            <a:spLocks noGrp="1"/>
          </p:cNvSpPr>
          <p:nvPr>
            <p:ph type="body" orient="vert" idx="1"/>
          </p:nvPr>
        </p:nvSpPr>
        <p:spPr>
          <a:xfrm>
            <a:off x="609599" y="274639"/>
            <a:ext cx="84709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a:xfrm>
            <a:off x="8128000" y="6356351"/>
            <a:ext cx="1016000" cy="365125"/>
          </a:xfrm>
        </p:spPr>
        <p:txBody>
          <a:bodyPr/>
          <a:lstStyle/>
          <a:p>
            <a:fld id="{9B394AFE-018D-4413-A401-49D29DE469D0}" type="slidenum">
              <a:rPr lang="pt-BR" smtClean="0"/>
              <a:t>‹nº›</a:t>
            </a:fld>
            <a:endParaRPr lang="pt-BR" dirty="0"/>
          </a:p>
        </p:txBody>
      </p:sp>
      <p:sp>
        <p:nvSpPr>
          <p:cNvPr id="9" name="Rectangle 8"/>
          <p:cNvSpPr/>
          <p:nvPr/>
        </p:nvSpPr>
        <p:spPr>
          <a:xfrm rot="5400000">
            <a:off x="6051635" y="3329432"/>
            <a:ext cx="6858000" cy="199136"/>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7" name="Rectangle 6"/>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 y="2667000"/>
            <a:ext cx="12192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1" y="5479144"/>
            <a:ext cx="12192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04799" y="2819400"/>
            <a:ext cx="11582400" cy="1463040"/>
          </a:xfrm>
        </p:spPr>
        <p:txBody>
          <a:bodyPr anchor="b" anchorCtr="0">
            <a:noAutofit/>
          </a:bodyPr>
          <a:lstStyle>
            <a:lvl1pPr algn="ctr">
              <a:defRPr sz="7200" b="0" cap="none" baseline="0"/>
            </a:lvl1pPr>
          </a:lstStyle>
          <a:p>
            <a:r>
              <a:rPr lang="pt-BR"/>
              <a:t>Clique para editar o título mestre</a:t>
            </a:r>
            <a:endParaRPr lang="en-US" dirty="0"/>
          </a:p>
        </p:txBody>
      </p:sp>
      <p:sp>
        <p:nvSpPr>
          <p:cNvPr id="3" name="Text Placeholder 2"/>
          <p:cNvSpPr>
            <a:spLocks noGrp="1"/>
          </p:cNvSpPr>
          <p:nvPr>
            <p:ph type="body" idx="1"/>
          </p:nvPr>
        </p:nvSpPr>
        <p:spPr>
          <a:xfrm>
            <a:off x="761999" y="4800600"/>
            <a:ext cx="10668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5" name="Footer Placeholder 4"/>
          <p:cNvSpPr>
            <a:spLocks noGrp="1"/>
          </p:cNvSpPr>
          <p:nvPr>
            <p:ph type="ftr" sz="quarter" idx="11"/>
          </p:nvPr>
        </p:nvSpPr>
        <p:spPr>
          <a:xfrm>
            <a:off x="7721600" y="6356351"/>
            <a:ext cx="3860800" cy="365125"/>
          </a:xfrm>
        </p:spPr>
        <p:txBody>
          <a:bodyPr/>
          <a:lstStyle/>
          <a:p>
            <a:endParaRPr lang="pt-BR" dirty="0"/>
          </a:p>
        </p:txBody>
      </p:sp>
      <p:sp>
        <p:nvSpPr>
          <p:cNvPr id="6" name="Slide Number Placeholder 5"/>
          <p:cNvSpPr>
            <a:spLocks noGrp="1"/>
          </p:cNvSpPr>
          <p:nvPr>
            <p:ph type="sldNum" sz="quarter" idx="12"/>
          </p:nvPr>
        </p:nvSpPr>
        <p:spPr>
          <a:xfrm>
            <a:off x="5279136" y="4389121"/>
            <a:ext cx="1621536" cy="365125"/>
          </a:xfrm>
        </p:spPr>
        <p:txBody>
          <a:bodyPr/>
          <a:lstStyle>
            <a:lvl1pPr algn="ctr">
              <a:defRPr sz="2400">
                <a:solidFill>
                  <a:srgbClr val="FFFFFF"/>
                </a:solidFill>
              </a:defRPr>
            </a:lvl1pPr>
          </a:lstStyle>
          <a:p>
            <a:fld id="{9B394AFE-018D-4413-A401-49D29DE469D0}" type="slidenum">
              <a:rPr lang="pt-BR" smtClean="0"/>
              <a:t>‹nº›</a:t>
            </a:fld>
            <a:endParaRPr lang="pt-BR" dirty="0"/>
          </a:p>
        </p:txBody>
      </p:sp>
      <p:sp>
        <p:nvSpPr>
          <p:cNvPr id="11" name="TextBox 10"/>
          <p:cNvSpPr txBox="1"/>
          <p:nvPr/>
        </p:nvSpPr>
        <p:spPr>
          <a:xfrm>
            <a:off x="6425184" y="4261105"/>
            <a:ext cx="1625600" cy="584775"/>
          </a:xfrm>
          <a:prstGeom prst="rect">
            <a:avLst/>
          </a:prstGeom>
          <a:noFill/>
        </p:spPr>
        <p:txBody>
          <a:bodyPr wrap="square" rtlCol="0">
            <a:spAutoFit/>
          </a:bodyPr>
          <a:lstStyle/>
          <a:p>
            <a:pPr algn="l"/>
            <a:r>
              <a:rPr lang="en-US" sz="3200" spc="150" dirty="0">
                <a:solidFill>
                  <a:srgbClr val="FFFFFF"/>
                </a:solidFill>
                <a:sym typeface="Wingdings"/>
              </a:rPr>
              <a:t></a:t>
            </a:r>
            <a:endParaRPr lang="en-US" sz="3200" spc="150" dirty="0">
              <a:solidFill>
                <a:srgbClr val="FFFFFF"/>
              </a:solidFill>
            </a:endParaRPr>
          </a:p>
        </p:txBody>
      </p:sp>
      <p:sp>
        <p:nvSpPr>
          <p:cNvPr id="12" name="TextBox 11"/>
          <p:cNvSpPr txBox="1"/>
          <p:nvPr/>
        </p:nvSpPr>
        <p:spPr>
          <a:xfrm>
            <a:off x="4198112" y="4261105"/>
            <a:ext cx="1625600" cy="584775"/>
          </a:xfrm>
          <a:prstGeom prst="rect">
            <a:avLst/>
          </a:prstGeom>
          <a:noFill/>
        </p:spPr>
        <p:txBody>
          <a:bodyPr wrap="square" rtlCol="0">
            <a:spAutoFit/>
          </a:bodyPr>
          <a:lstStyle/>
          <a:p>
            <a:pPr algn="r"/>
            <a:r>
              <a:rPr lang="en-US" sz="3200" spc="150" dirty="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9B394AFE-018D-4413-A401-49D29DE469D0}" type="slidenum">
              <a:rPr lang="pt-BR" smtClean="0"/>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7518400" cy="946150"/>
          </a:xfrm>
        </p:spPr>
        <p:txBody>
          <a:bodyPr anchor="ctr">
            <a:noAutofit/>
          </a:bodyPr>
          <a:lstStyle>
            <a:lvl1pPr algn="l">
              <a:defRPr sz="4000" b="0"/>
            </a:lvl1pPr>
          </a:lstStyle>
          <a:p>
            <a:r>
              <a:rPr lang="pt-BR"/>
              <a:t>Clique para editar o título mestre</a:t>
            </a:r>
            <a:endParaRPr lang="en-US" dirty="0"/>
          </a:p>
        </p:txBody>
      </p:sp>
      <p:sp>
        <p:nvSpPr>
          <p:cNvPr id="3" name="Content Placeholder 2"/>
          <p:cNvSpPr>
            <a:spLocks noGrp="1"/>
          </p:cNvSpPr>
          <p:nvPr>
            <p:ph idx="1"/>
          </p:nvPr>
        </p:nvSpPr>
        <p:spPr>
          <a:xfrm>
            <a:off x="585216" y="1719072"/>
            <a:ext cx="10997184"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9B394AFE-018D-4413-A401-49D29DE469D0}" type="slidenum">
              <a:rPr lang="pt-BR" smtClean="0"/>
              <a:t>‹nº›</a:t>
            </a:fld>
            <a:endParaRPr lang="pt-BR" dirty="0"/>
          </a:p>
        </p:txBody>
      </p:sp>
      <p:sp>
        <p:nvSpPr>
          <p:cNvPr id="8" name="Rectangle 7"/>
          <p:cNvSpPr/>
          <p:nvPr/>
        </p:nvSpPr>
        <p:spPr>
          <a:xfrm>
            <a:off x="8229600" y="161544"/>
            <a:ext cx="39624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half" idx="2"/>
          </p:nvPr>
        </p:nvSpPr>
        <p:spPr>
          <a:xfrm>
            <a:off x="8331200" y="274320"/>
            <a:ext cx="36576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2507" y="1717040"/>
            <a:ext cx="10999893"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5" name="Date Placeholder 4"/>
          <p:cNvSpPr>
            <a:spLocks noGrp="1"/>
          </p:cNvSpPr>
          <p:nvPr>
            <p:ph type="dt" sz="half" idx="10"/>
          </p:nvPr>
        </p:nvSpPr>
        <p:spPr/>
        <p:txBody>
          <a:bodyPr/>
          <a:lstStyle/>
          <a:p>
            <a:fld id="{9A8B10F9-6B46-482C-80F8-3A1A4A7F6888}" type="datetimeFigureOut">
              <a:rPr lang="pt-BR" smtClean="0"/>
              <a:t>28/05/2026</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9B394AFE-018D-4413-A401-49D29DE469D0}" type="slidenum">
              <a:rPr lang="pt-BR" smtClean="0"/>
              <a:t>‹nº›</a:t>
            </a:fld>
            <a:endParaRPr lang="pt-BR" dirty="0"/>
          </a:p>
        </p:txBody>
      </p:sp>
      <p:sp>
        <p:nvSpPr>
          <p:cNvPr id="8" name="Rectangle 7"/>
          <p:cNvSpPr/>
          <p:nvPr/>
        </p:nvSpPr>
        <p:spPr>
          <a:xfrm>
            <a:off x="8229600" y="161544"/>
            <a:ext cx="39624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08000" y="228600"/>
            <a:ext cx="7518400" cy="1005840"/>
          </a:xfrm>
        </p:spPr>
        <p:txBody>
          <a:bodyPr anchor="ctr">
            <a:noAutofit/>
          </a:bodyPr>
          <a:lstStyle>
            <a:lvl1pPr algn="l">
              <a:defRPr sz="4000" b="0"/>
            </a:lvl1pPr>
          </a:lstStyle>
          <a:p>
            <a:r>
              <a:rPr lang="pt-BR"/>
              <a:t>Clique para editar o título mestre</a:t>
            </a:r>
            <a:endParaRPr lang="en-US" dirty="0"/>
          </a:p>
        </p:txBody>
      </p:sp>
      <p:sp>
        <p:nvSpPr>
          <p:cNvPr id="4" name="Text Placeholder 3"/>
          <p:cNvSpPr>
            <a:spLocks noGrp="1"/>
          </p:cNvSpPr>
          <p:nvPr>
            <p:ph type="body" sz="half" idx="2"/>
          </p:nvPr>
        </p:nvSpPr>
        <p:spPr>
          <a:xfrm>
            <a:off x="8331200" y="228600"/>
            <a:ext cx="37592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100584"/>
            <a:ext cx="12192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0" y="167641"/>
            <a:ext cx="12192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182880"/>
            <a:ext cx="10972800" cy="1111664"/>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9A8B10F9-6B46-482C-80F8-3A1A4A7F6888}" type="datetimeFigureOut">
              <a:rPr lang="pt-BR" smtClean="0"/>
              <a:t>28/05/2026</a:t>
            </a:fld>
            <a:endParaRPr lang="pt-BR"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pt-BR"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9B394AFE-018D-4413-A401-49D29DE469D0}" type="slidenum">
              <a:rPr lang="pt-BR" smtClean="0"/>
              <a:t>‹nº›</a:t>
            </a:fld>
            <a:endParaRPr lang="pt-BR" dirty="0"/>
          </a:p>
        </p:txBody>
      </p:sp>
      <p:sp>
        <p:nvSpPr>
          <p:cNvPr id="9" name="Rectangle 8"/>
          <p:cNvSpPr/>
          <p:nvPr/>
        </p:nvSpPr>
        <p:spPr>
          <a:xfrm>
            <a:off x="0" y="1368552"/>
            <a:ext cx="12192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gi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4.png"/><Relationship Id="rId4" Type="http://schemas.openxmlformats.org/officeDocument/2006/relationships/image" Target="../media/image9.gif"/></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a:extLst>
            <a:ext uri="{FF2B5EF4-FFF2-40B4-BE49-F238E27FC236}">
              <a16:creationId xmlns:a16="http://schemas.microsoft.com/office/drawing/2014/main" id="{94C2EB4B-C08E-5355-3082-C5F51B854194}"/>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CA31C874-159E-802A-7245-088C5498C586}"/>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pic>
        <p:nvPicPr>
          <p:cNvPr id="28" name="Imagem 27">
            <a:extLst>
              <a:ext uri="{FF2B5EF4-FFF2-40B4-BE49-F238E27FC236}">
                <a16:creationId xmlns:a16="http://schemas.microsoft.com/office/drawing/2014/main" id="{A56B7A17-EF1E-0491-D0D8-7EB2D6C3C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1492"/>
            <a:ext cx="12191998" cy="3225860"/>
          </a:xfrm>
          <a:prstGeom prst="rect">
            <a:avLst/>
          </a:prstGeom>
        </p:spPr>
      </p:pic>
      <p:sp>
        <p:nvSpPr>
          <p:cNvPr id="4" name="CaixaDeTexto 3">
            <a:extLst>
              <a:ext uri="{FF2B5EF4-FFF2-40B4-BE49-F238E27FC236}">
                <a16:creationId xmlns:a16="http://schemas.microsoft.com/office/drawing/2014/main" id="{6D253841-F147-1AB9-609E-3FFC007089B7}"/>
              </a:ext>
            </a:extLst>
          </p:cNvPr>
          <p:cNvSpPr txBox="1"/>
          <p:nvPr/>
        </p:nvSpPr>
        <p:spPr>
          <a:xfrm>
            <a:off x="551384" y="3645024"/>
            <a:ext cx="11089232" cy="1569660"/>
          </a:xfrm>
          <a:prstGeom prst="rect">
            <a:avLst/>
          </a:prstGeom>
          <a:noFill/>
        </p:spPr>
        <p:txBody>
          <a:bodyPr wrap="square" rtlCol="0">
            <a:spAutoFit/>
          </a:bodyPr>
          <a:lstStyle/>
          <a:p>
            <a:r>
              <a:rPr lang="pt-BR" sz="2400" dirty="0">
                <a:solidFill>
                  <a:schemeClr val="accent4">
                    <a:lumMod val="50000"/>
                  </a:schemeClr>
                </a:solidFill>
                <a:latin typeface="Calibri" panose="020F0502020204030204" pitchFamily="34" charset="0"/>
                <a:cs typeface="Calibri" panose="020F0502020204030204" pitchFamily="34" charset="0"/>
              </a:rPr>
              <a:t>Aula de hoje:</a:t>
            </a:r>
          </a:p>
          <a:p>
            <a:r>
              <a:rPr lang="pt-BR" sz="3600" b="1" dirty="0">
                <a:solidFill>
                  <a:schemeClr val="accent4">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ESTATÍSTICA</a:t>
            </a:r>
          </a:p>
          <a:p>
            <a:endParaRPr lang="pt-BR" sz="2400" b="1" dirty="0">
              <a:solidFill>
                <a:srgbClr val="002060"/>
              </a:solidFill>
              <a:latin typeface="Calibri" panose="020F0502020204030204" pitchFamily="34" charset="0"/>
              <a:cs typeface="Calibri" panose="020F0502020204030204" pitchFamily="34" charset="0"/>
            </a:endParaRPr>
          </a:p>
          <a:p>
            <a:endParaRPr lang="pt-BR" sz="1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Imagem 12">
            <a:extLst>
              <a:ext uri="{FF2B5EF4-FFF2-40B4-BE49-F238E27FC236}">
                <a16:creationId xmlns:a16="http://schemas.microsoft.com/office/drawing/2014/main" id="{E2B5F3AF-24DB-A872-9071-2DB02564B0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40071" y="4709881"/>
            <a:ext cx="1917771" cy="1917771"/>
          </a:xfrm>
          <a:prstGeom prst="rect">
            <a:avLst/>
          </a:prstGeom>
        </p:spPr>
      </p:pic>
      <p:pic>
        <p:nvPicPr>
          <p:cNvPr id="19" name="Imagem 18">
            <a:extLst>
              <a:ext uri="{FF2B5EF4-FFF2-40B4-BE49-F238E27FC236}">
                <a16:creationId xmlns:a16="http://schemas.microsoft.com/office/drawing/2014/main" id="{3B8AA3EA-7F45-37A3-B4F3-113C754BFBFD}"/>
              </a:ext>
            </a:extLst>
          </p:cNvPr>
          <p:cNvPicPr>
            <a:picLocks noChangeAspect="1"/>
          </p:cNvPicPr>
          <p:nvPr/>
        </p:nvPicPr>
        <p:blipFill>
          <a:blip r:embed="rId6">
            <a:extLst>
              <a:ext uri="{28A0092B-C50C-407E-A947-70E740481C1C}">
                <a14:useLocalDpi xmlns:a14="http://schemas.microsoft.com/office/drawing/2010/main" val="0"/>
              </a:ext>
            </a:extLst>
          </a:blip>
          <a:srcRect l="1487" r="2265"/>
          <a:stretch/>
        </p:blipFill>
        <p:spPr>
          <a:xfrm>
            <a:off x="7536159" y="5134931"/>
            <a:ext cx="4655839" cy="1734280"/>
          </a:xfrm>
          <a:prstGeom prst="rect">
            <a:avLst/>
          </a:prstGeom>
        </p:spPr>
      </p:pic>
      <p:cxnSp>
        <p:nvCxnSpPr>
          <p:cNvPr id="8" name="Conector reto 7">
            <a:extLst>
              <a:ext uri="{FF2B5EF4-FFF2-40B4-BE49-F238E27FC236}">
                <a16:creationId xmlns:a16="http://schemas.microsoft.com/office/drawing/2014/main" id="{0162002C-C67D-0991-0023-6A12DBE95E98}"/>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Balão de Fala: Oval 13">
            <a:extLst>
              <a:ext uri="{FF2B5EF4-FFF2-40B4-BE49-F238E27FC236}">
                <a16:creationId xmlns:a16="http://schemas.microsoft.com/office/drawing/2014/main" id="{927B4457-57CF-86C2-B4EA-19F049E6789D}"/>
              </a:ext>
            </a:extLst>
          </p:cNvPr>
          <p:cNvSpPr/>
          <p:nvPr/>
        </p:nvSpPr>
        <p:spPr>
          <a:xfrm>
            <a:off x="7901457" y="5033092"/>
            <a:ext cx="1917770" cy="844181"/>
          </a:xfrm>
          <a:prstGeom prst="wedgeEllipseCallout">
            <a:avLst>
              <a:gd name="adj1" fmla="val 68709"/>
              <a:gd name="adj2" fmla="val -20388"/>
            </a:avLst>
          </a:prstGeom>
          <a:solidFill>
            <a:schemeClr val="accent5">
              <a:lumMod val="40000"/>
              <a:lumOff val="60000"/>
              <a:alpha val="5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D102BCF7-A95D-C2B6-E1DE-382A48AFD0D8}"/>
              </a:ext>
            </a:extLst>
          </p:cNvPr>
          <p:cNvSpPr txBox="1"/>
          <p:nvPr/>
        </p:nvSpPr>
        <p:spPr>
          <a:xfrm>
            <a:off x="7901459" y="5076474"/>
            <a:ext cx="1928548" cy="584775"/>
          </a:xfrm>
          <a:prstGeom prst="rect">
            <a:avLst/>
          </a:prstGeom>
          <a:noFill/>
        </p:spPr>
        <p:txBody>
          <a:bodyPr wrap="square" rtlCol="0">
            <a:spAutoFit/>
          </a:bodyPr>
          <a:lstStyle/>
          <a:p>
            <a:pPr algn="ctr"/>
            <a:r>
              <a:rPr lang="pt-BR" dirty="0">
                <a:ln w="0"/>
                <a:solidFill>
                  <a:srgbClr val="002060"/>
                </a:solidFill>
                <a:latin typeface="Comic Sans MS" panose="030F0702030302020204" pitchFamily="66" charset="0"/>
              </a:rPr>
              <a:t>Olá.</a:t>
            </a:r>
          </a:p>
          <a:p>
            <a:pPr algn="ctr"/>
            <a:r>
              <a:rPr lang="pt-BR" sz="1400" b="1" dirty="0">
                <a:ln w="0"/>
                <a:solidFill>
                  <a:srgbClr val="002060"/>
                </a:solidFill>
                <a:latin typeface="Comic Sans MS" panose="030F0702030302020204" pitchFamily="66" charset="0"/>
              </a:rPr>
              <a:t>Seja Bem Vindo(a)!!!</a:t>
            </a:r>
          </a:p>
        </p:txBody>
      </p:sp>
      <p:pic>
        <p:nvPicPr>
          <p:cNvPr id="3" name="Imagem 2">
            <a:extLst>
              <a:ext uri="{FF2B5EF4-FFF2-40B4-BE49-F238E27FC236}">
                <a16:creationId xmlns:a16="http://schemas.microsoft.com/office/drawing/2014/main" id="{763AF787-FCAB-917F-E197-095C140849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2" name="CaixaDeTexto 1">
            <a:extLst>
              <a:ext uri="{FF2B5EF4-FFF2-40B4-BE49-F238E27FC236}">
                <a16:creationId xmlns:a16="http://schemas.microsoft.com/office/drawing/2014/main" id="{E0A5D6E7-EE35-D34B-9B4B-D0B05E3A1994}"/>
              </a:ext>
            </a:extLst>
          </p:cNvPr>
          <p:cNvSpPr txBox="1"/>
          <p:nvPr/>
        </p:nvSpPr>
        <p:spPr>
          <a:xfrm>
            <a:off x="263354" y="1988840"/>
            <a:ext cx="11928646" cy="738664"/>
          </a:xfrm>
          <a:prstGeom prst="rect">
            <a:avLst/>
          </a:prstGeom>
          <a:noFill/>
        </p:spPr>
        <p:txBody>
          <a:bodyPr wrap="square" rtlCol="0">
            <a:spAutoFit/>
          </a:bodyPr>
          <a:lstStyle/>
          <a:p>
            <a:r>
              <a:rPr lang="pt-BR" sz="2400" b="1" i="1" dirty="0">
                <a:latin typeface="Comic Sans MS" panose="030F0702030302020204" pitchFamily="66" charset="0"/>
                <a:cs typeface="Arial" panose="020B0604020202020204" pitchFamily="34" charset="0"/>
              </a:rPr>
              <a:t>Boa tarde!</a:t>
            </a:r>
          </a:p>
          <a:p>
            <a:r>
              <a:rPr lang="pt-BR" b="1" i="1" dirty="0">
                <a:solidFill>
                  <a:srgbClr val="002060"/>
                </a:solidFill>
                <a:latin typeface="Comic Sans MS" panose="030F0702030302020204" pitchFamily="66" charset="0"/>
                <a:cs typeface="Calibri" panose="020F0502020204030204" pitchFamily="34" charset="0"/>
              </a:rPr>
              <a:t>Hoje é: </a:t>
            </a:r>
            <a:fld id="{ECCB650D-EE5B-4F9F-BC1F-3C7EB915C81B}" type="datetime1">
              <a:rPr lang="pt-BR" sz="1600" b="1" i="1" smtClean="0">
                <a:solidFill>
                  <a:srgbClr val="002060"/>
                </a:solidFill>
                <a:latin typeface="Comic Sans MS" panose="030F0702030302020204" pitchFamily="66" charset="0"/>
                <a:cs typeface="Calibri" panose="020F0502020204030204" pitchFamily="34" charset="0"/>
              </a:rPr>
              <a:pPr/>
              <a:t>28/05/2026</a:t>
            </a:fld>
            <a:endParaRPr lang="pt-BR" sz="1600" b="1" i="1" dirty="0">
              <a:solidFill>
                <a:srgbClr val="002060"/>
              </a:solidFill>
              <a:latin typeface="Comic Sans MS" panose="030F0702030302020204" pitchFamily="66" charset="0"/>
              <a:cs typeface="Calibri" panose="020F0502020204030204" pitchFamily="34" charset="0"/>
            </a:endParaRPr>
          </a:p>
        </p:txBody>
      </p:sp>
      <p:sp>
        <p:nvSpPr>
          <p:cNvPr id="10" name="CaixaDeTexto 9">
            <a:extLst>
              <a:ext uri="{FF2B5EF4-FFF2-40B4-BE49-F238E27FC236}">
                <a16:creationId xmlns:a16="http://schemas.microsoft.com/office/drawing/2014/main" id="{27F7BA88-59C2-9928-8D52-219607D943E2}"/>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Tree>
    <p:extLst>
      <p:ext uri="{BB962C8B-B14F-4D97-AF65-F5344CB8AC3E}">
        <p14:creationId xmlns:p14="http://schemas.microsoft.com/office/powerpoint/2010/main" val="2464018890"/>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C955-0A56-7C54-CF99-AF0669B7B9A6}"/>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01C52075-56CE-0C60-21B2-524359BEB38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Medidas de Tendência Central</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São cálculos rápidos para encontrar o ponto central ou o valor "típico" de um conjunto de dados:</a:t>
            </a: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Média</a:t>
            </a:r>
            <a:r>
              <a:rPr lang="pt-BR" sz="2000" dirty="0">
                <a:solidFill>
                  <a:schemeClr val="tx1"/>
                </a:solidFill>
                <a:latin typeface="Arial" panose="020B0604020202020204" pitchFamily="34" charset="0"/>
                <a:cs typeface="Arial" panose="020B0604020202020204" pitchFamily="34" charset="0"/>
              </a:rPr>
              <a:t>: Soma de todos os valores dividida pela quantidade total de itens;</a:t>
            </a:r>
          </a:p>
          <a:p>
            <a:pPr algn="just">
              <a:buFont typeface="Wingdings" panose="05000000000000000000" pitchFamily="2" charset="2"/>
              <a:buChar char="q"/>
            </a:pPr>
            <a:endParaRPr lang="pt-BR" sz="2000" b="1"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Mediana</a:t>
            </a:r>
            <a:r>
              <a:rPr lang="pt-BR" sz="2000" dirty="0">
                <a:solidFill>
                  <a:schemeClr val="tx1"/>
                </a:solidFill>
                <a:latin typeface="Arial" panose="020B0604020202020204" pitchFamily="34" charset="0"/>
                <a:cs typeface="Arial" panose="020B0604020202020204" pitchFamily="34" charset="0"/>
              </a:rPr>
              <a:t>: O valor exato do meio quando todos os dados estão organizados em ordem crescente;</a:t>
            </a:r>
          </a:p>
          <a:p>
            <a:pPr algn="just">
              <a:buFont typeface="Wingdings" panose="05000000000000000000" pitchFamily="2" charset="2"/>
              <a:buChar char="q"/>
            </a:pPr>
            <a:endParaRPr lang="pt-BR" sz="2000" b="1"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Moda</a:t>
            </a:r>
            <a:r>
              <a:rPr lang="pt-BR" sz="2000" dirty="0">
                <a:solidFill>
                  <a:schemeClr val="tx1"/>
                </a:solidFill>
                <a:latin typeface="Arial" panose="020B0604020202020204" pitchFamily="34" charset="0"/>
                <a:cs typeface="Arial" panose="020B0604020202020204" pitchFamily="34" charset="0"/>
              </a:rPr>
              <a:t>: O valor que mais se repete dentro do conjunto de dados.</a:t>
            </a:r>
          </a:p>
        </p:txBody>
      </p:sp>
      <p:cxnSp>
        <p:nvCxnSpPr>
          <p:cNvPr id="2" name="Conector reto 1">
            <a:extLst>
              <a:ext uri="{FF2B5EF4-FFF2-40B4-BE49-F238E27FC236}">
                <a16:creationId xmlns:a16="http://schemas.microsoft.com/office/drawing/2014/main" id="{297DC9EF-5485-8581-EDC8-50B8C445121A}"/>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D026ED1F-8D3E-29F1-6193-6847CE6F4C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818293C-7F00-3BDD-30AB-D67372F8C5CA}"/>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FB0A051-26B9-D4F0-FBE4-A1211C7DDB0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10644285-B87E-498F-ED02-1D04B234776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8" r="28"/>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38831"/>
      </p:ext>
    </p:extLst>
  </p:cSld>
  <p:clrMapOvr>
    <a:masterClrMapping/>
  </p:clrMapOvr>
  <p:transition spd="slow" advTm="300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7C6D-CFDE-A303-F86C-879CB934D582}"/>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EBE62754-237D-5E27-F7B7-FDD57958E6D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FCB12243-F24B-C185-3C53-385D33C4671D}"/>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5CE2931-9DF3-5800-DA1B-7AAA4F3133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22C3F3E1-7A38-DD5E-97C9-D634C6E53F3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3D788BCD-DE48-5373-61DF-9046F9A9577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62A4C671-0152-9F3A-DB82-3993D6786A9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79164"/>
      </p:ext>
    </p:extLst>
  </p:cSld>
  <p:clrMapOvr>
    <a:masterClrMapping/>
  </p:clrMapOvr>
  <p:transition spd="slow" advTm="12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2342E-7CF6-0AF9-CE89-42E0CFC497EF}"/>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16495C04-9E7A-FF27-CC8F-9966165D27ED}"/>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Distribuição de Frequência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Frequência Absoluta</a:t>
            </a:r>
            <a:r>
              <a:rPr lang="pt-BR" sz="2000" dirty="0">
                <a:solidFill>
                  <a:schemeClr val="tx1"/>
                </a:solidFill>
                <a:latin typeface="Arial" panose="020B0604020202020204" pitchFamily="34" charset="0"/>
                <a:cs typeface="Arial" panose="020B0604020202020204" pitchFamily="34" charset="0"/>
              </a:rPr>
              <a:t>: O número de vezes exato que um determinado dado aparece no estudo.</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Frequência Relativa</a:t>
            </a:r>
            <a:r>
              <a:rPr lang="pt-BR" sz="2000" dirty="0">
                <a:solidFill>
                  <a:schemeClr val="tx1"/>
                </a:solidFill>
                <a:latin typeface="Arial" panose="020B0604020202020204" pitchFamily="34" charset="0"/>
                <a:cs typeface="Arial" panose="020B0604020202020204" pitchFamily="34" charset="0"/>
              </a:rPr>
              <a:t>: A porcentagem ou proporção que esse dado representa em relação ao total pesquisado.</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9BF270EE-5A03-17C3-07EA-3BD76A6E0F8D}"/>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F06D582A-11B6-34F0-4A1E-3CF58AA5B6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3CF1B535-83FF-DDAA-F3E8-18D03EE3D45D}"/>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5D3EB4A7-B0B9-7687-84EA-115575A50B02}"/>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960F6C63-197C-AE74-3B23-645600BA9AE2}"/>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950" b="950"/>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101184"/>
      </p:ext>
    </p:extLst>
  </p:cSld>
  <p:clrMapOvr>
    <a:masterClrMapping/>
  </p:clrMapOvr>
  <p:transition spd="slow" advTm="240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8203B-3E4B-67C0-2556-9F8B1F61E194}"/>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96D1D9BA-8A68-096A-068A-69DF8016A38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2157782B-E02F-B765-52AE-CB1296F2D14D}"/>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C6820EE-574A-44E3-912B-3383B7B2AA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F9144A26-9C0A-985B-C2B5-A1313F5EFAE2}"/>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A7BC87F-ABC6-8AEB-DA9C-C83806474C2E}"/>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5CE3199F-D717-77CD-262F-983916C7ACD5}"/>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7148"/>
      </p:ext>
    </p:extLst>
  </p:cSld>
  <p:clrMapOvr>
    <a:masterClrMapping/>
  </p:clrMapOvr>
  <p:transition spd="slow" advTm="120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AF65C-3FC3-EDF3-8CAB-C3B5811E53E8}"/>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A175EFBA-83E9-7A8E-79A5-F064F6D6C01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Exemplificação dos Principais Conceitos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C7FC7735-6CF3-D9E9-6EE0-F3F8A3FE272E}"/>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A9FAD96D-1D9F-58EB-652F-BA074DDD78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7320936-A6BB-8546-9AC5-0241C99E536C}"/>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2A0BA6F-0245-C3F6-A439-F8BAF523999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BE03E3F6-CB60-65BF-FEB6-28C9DE8A7B5F}"/>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67" r="967"/>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7A46C2A4-0886-B297-A173-8A837C6459BA}"/>
              </a:ext>
            </a:extLst>
          </p:cNvPr>
          <p:cNvGraphicFramePr>
            <a:graphicFrameLocks noGrp="1"/>
          </p:cNvGraphicFramePr>
          <p:nvPr>
            <p:extLst>
              <p:ext uri="{D42A27DB-BD31-4B8C-83A1-F6EECF244321}">
                <p14:modId xmlns:p14="http://schemas.microsoft.com/office/powerpoint/2010/main" val="1724612926"/>
              </p:ext>
            </p:extLst>
          </p:nvPr>
        </p:nvGraphicFramePr>
        <p:xfrm>
          <a:off x="557201" y="2204864"/>
          <a:ext cx="11088000" cy="38100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789461451"/>
                    </a:ext>
                  </a:extLst>
                </a:gridCol>
                <a:gridCol w="4284000">
                  <a:extLst>
                    <a:ext uri="{9D8B030D-6E8A-4147-A177-3AD203B41FA5}">
                      <a16:colId xmlns:a16="http://schemas.microsoft.com/office/drawing/2014/main" val="1324660444"/>
                    </a:ext>
                  </a:extLst>
                </a:gridCol>
                <a:gridCol w="4284000">
                  <a:extLst>
                    <a:ext uri="{9D8B030D-6E8A-4147-A177-3AD203B41FA5}">
                      <a16:colId xmlns:a16="http://schemas.microsoft.com/office/drawing/2014/main" val="3481370315"/>
                    </a:ext>
                  </a:extLst>
                </a:gridCol>
              </a:tblGrid>
              <a:tr h="370840">
                <a:tc>
                  <a:txBody>
                    <a:bodyPr/>
                    <a:lstStyle/>
                    <a:p>
                      <a:r>
                        <a:rPr lang="pt-BR" sz="2000" dirty="0">
                          <a:latin typeface="Arial" panose="020B0604020202020204" pitchFamily="34" charset="0"/>
                          <a:cs typeface="Arial" panose="020B0604020202020204" pitchFamily="34" charset="0"/>
                        </a:rPr>
                        <a:t>CONCEITO</a:t>
                      </a:r>
                    </a:p>
                  </a:txBody>
                  <a:tcPr/>
                </a:tc>
                <a:tc>
                  <a:txBody>
                    <a:bodyPr/>
                    <a:lstStyle/>
                    <a:p>
                      <a:r>
                        <a:rPr lang="pt-BR" sz="2000" dirty="0">
                          <a:latin typeface="Arial" panose="020B0604020202020204" pitchFamily="34" charset="0"/>
                          <a:cs typeface="Arial" panose="020B0604020202020204" pitchFamily="34" charset="0"/>
                        </a:rPr>
                        <a:t>DEFINIÇÃO</a:t>
                      </a:r>
                    </a:p>
                  </a:txBody>
                  <a:tcPr/>
                </a:tc>
                <a:tc>
                  <a:txBody>
                    <a:bodyPr/>
                    <a:lstStyle/>
                    <a:p>
                      <a:r>
                        <a:rPr lang="pt-BR" sz="2000" dirty="0">
                          <a:latin typeface="Arial" panose="020B0604020202020204" pitchFamily="34" charset="0"/>
                          <a:cs typeface="Arial" panose="020B0604020202020204" pitchFamily="34" charset="0"/>
                        </a:rPr>
                        <a:t>EXEMPLO</a:t>
                      </a:r>
                    </a:p>
                  </a:txBody>
                  <a:tcPr/>
                </a:tc>
                <a:extLst>
                  <a:ext uri="{0D108BD9-81ED-4DB2-BD59-A6C34878D82A}">
                    <a16:rowId xmlns:a16="http://schemas.microsoft.com/office/drawing/2014/main" val="203865274"/>
                  </a:ext>
                </a:extLst>
              </a:tr>
              <a:tr h="370840">
                <a:tc>
                  <a:txBody>
                    <a:bodyPr/>
                    <a:lstStyle/>
                    <a:p>
                      <a:pPr algn="just"/>
                      <a:r>
                        <a:rPr lang="pt-BR" sz="2000" dirty="0">
                          <a:latin typeface="Arial" panose="020B0604020202020204" pitchFamily="34" charset="0"/>
                          <a:cs typeface="Arial" panose="020B0604020202020204" pitchFamily="34" charset="0"/>
                        </a:rPr>
                        <a:t>Estatística</a:t>
                      </a:r>
                    </a:p>
                  </a:txBody>
                  <a:tcPr/>
                </a:tc>
                <a:tc>
                  <a:txBody>
                    <a:bodyPr/>
                    <a:lstStyle/>
                    <a:p>
                      <a:pPr algn="just"/>
                      <a:r>
                        <a:rPr lang="pt-BR" sz="2000" dirty="0">
                          <a:latin typeface="Arial" panose="020B0604020202020204" pitchFamily="34" charset="0"/>
                          <a:cs typeface="Arial" panose="020B0604020202020204" pitchFamily="34" charset="0"/>
                        </a:rPr>
                        <a:t>Área da Matemática responsável por coletar, organizar, analisar e interpretar dados.</a:t>
                      </a:r>
                    </a:p>
                  </a:txBody>
                  <a:tcPr/>
                </a:tc>
                <a:tc>
                  <a:txBody>
                    <a:bodyPr/>
                    <a:lstStyle/>
                    <a:p>
                      <a:pPr algn="just"/>
                      <a:r>
                        <a:rPr lang="pt-BR" sz="2000" dirty="0">
                          <a:latin typeface="Arial" panose="020B0604020202020204" pitchFamily="34" charset="0"/>
                          <a:cs typeface="Arial" panose="020B0604020202020204" pitchFamily="34" charset="0"/>
                        </a:rPr>
                        <a:t>Pesquisa eleitoral, boletim escolar, previsão do tempo.</a:t>
                      </a:r>
                    </a:p>
                  </a:txBody>
                  <a:tcPr/>
                </a:tc>
                <a:extLst>
                  <a:ext uri="{0D108BD9-81ED-4DB2-BD59-A6C34878D82A}">
                    <a16:rowId xmlns:a16="http://schemas.microsoft.com/office/drawing/2014/main" val="3902512732"/>
                  </a:ext>
                </a:extLst>
              </a:tr>
              <a:tr h="370840">
                <a:tc>
                  <a:txBody>
                    <a:bodyPr/>
                    <a:lstStyle/>
                    <a:p>
                      <a:pPr algn="just"/>
                      <a:r>
                        <a:rPr lang="pt-BR" sz="2000" dirty="0">
                          <a:latin typeface="Arial" panose="020B0604020202020204" pitchFamily="34" charset="0"/>
                          <a:cs typeface="Arial" panose="020B0604020202020204" pitchFamily="34" charset="0"/>
                        </a:rPr>
                        <a:t>População</a:t>
                      </a:r>
                    </a:p>
                  </a:txBody>
                  <a:tcPr/>
                </a:tc>
                <a:tc>
                  <a:txBody>
                    <a:bodyPr/>
                    <a:lstStyle/>
                    <a:p>
                      <a:pPr algn="just"/>
                      <a:r>
                        <a:rPr lang="pt-BR" sz="2000" dirty="0">
                          <a:latin typeface="Arial" panose="020B0604020202020204" pitchFamily="34" charset="0"/>
                          <a:cs typeface="Arial" panose="020B0604020202020204" pitchFamily="34" charset="0"/>
                        </a:rPr>
                        <a:t>Conjunto total de elementos que possuem uma característica em comum e serão analisados.</a:t>
                      </a:r>
                    </a:p>
                  </a:txBody>
                  <a:tcPr/>
                </a:tc>
                <a:tc>
                  <a:txBody>
                    <a:bodyPr/>
                    <a:lstStyle/>
                    <a:p>
                      <a:pPr algn="just"/>
                      <a:r>
                        <a:rPr lang="pt-BR" sz="2000" dirty="0">
                          <a:latin typeface="Arial" panose="020B0604020202020204" pitchFamily="34" charset="0"/>
                          <a:cs typeface="Arial" panose="020B0604020202020204" pitchFamily="34" charset="0"/>
                        </a:rPr>
                        <a:t>Todos os alunos de uma escola.</a:t>
                      </a:r>
                    </a:p>
                  </a:txBody>
                  <a:tcPr/>
                </a:tc>
                <a:extLst>
                  <a:ext uri="{0D108BD9-81ED-4DB2-BD59-A6C34878D82A}">
                    <a16:rowId xmlns:a16="http://schemas.microsoft.com/office/drawing/2014/main" val="938401174"/>
                  </a:ext>
                </a:extLst>
              </a:tr>
              <a:tr h="370840">
                <a:tc>
                  <a:txBody>
                    <a:bodyPr/>
                    <a:lstStyle/>
                    <a:p>
                      <a:pPr algn="just"/>
                      <a:r>
                        <a:rPr lang="pt-BR" sz="2000" dirty="0">
                          <a:latin typeface="Arial" panose="020B0604020202020204" pitchFamily="34" charset="0"/>
                          <a:cs typeface="Arial" panose="020B0604020202020204" pitchFamily="34" charset="0"/>
                        </a:rPr>
                        <a:t>Amostra</a:t>
                      </a:r>
                    </a:p>
                  </a:txBody>
                  <a:tcPr/>
                </a:tc>
                <a:tc>
                  <a:txBody>
                    <a:bodyPr/>
                    <a:lstStyle/>
                    <a:p>
                      <a:pPr algn="just"/>
                      <a:r>
                        <a:rPr lang="pt-BR" sz="2000" dirty="0">
                          <a:latin typeface="Arial" panose="020B0604020202020204" pitchFamily="34" charset="0"/>
                          <a:cs typeface="Arial" panose="020B0604020202020204" pitchFamily="34" charset="0"/>
                        </a:rPr>
                        <a:t>Parte da população escolhida para representar o todo.</a:t>
                      </a:r>
                    </a:p>
                  </a:txBody>
                  <a:tcPr/>
                </a:tc>
                <a:tc>
                  <a:txBody>
                    <a:bodyPr/>
                    <a:lstStyle/>
                    <a:p>
                      <a:pPr algn="just"/>
                      <a:r>
                        <a:rPr lang="pt-BR" sz="2000" dirty="0">
                          <a:latin typeface="Arial" panose="020B0604020202020204" pitchFamily="34" charset="0"/>
                          <a:cs typeface="Arial" panose="020B0604020202020204" pitchFamily="34" charset="0"/>
                        </a:rPr>
                        <a:t>50 alunos entrevistados da escola.</a:t>
                      </a:r>
                    </a:p>
                  </a:txBody>
                  <a:tcPr/>
                </a:tc>
                <a:extLst>
                  <a:ext uri="{0D108BD9-81ED-4DB2-BD59-A6C34878D82A}">
                    <a16:rowId xmlns:a16="http://schemas.microsoft.com/office/drawing/2014/main" val="765453777"/>
                  </a:ext>
                </a:extLst>
              </a:tr>
              <a:tr h="370840">
                <a:tc>
                  <a:txBody>
                    <a:bodyPr/>
                    <a:lstStyle/>
                    <a:p>
                      <a:pPr algn="just"/>
                      <a:r>
                        <a:rPr lang="pt-BR" sz="2000">
                          <a:latin typeface="Arial" panose="020B0604020202020204" pitchFamily="34" charset="0"/>
                          <a:cs typeface="Arial" panose="020B0604020202020204" pitchFamily="34" charset="0"/>
                        </a:rPr>
                        <a:t>Variável</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a:latin typeface="Arial" panose="020B0604020202020204" pitchFamily="34" charset="0"/>
                          <a:cs typeface="Arial" panose="020B0604020202020204" pitchFamily="34" charset="0"/>
                        </a:rPr>
                        <a:t>Característica observada durante a pesquisa.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latin typeface="Arial" panose="020B0604020202020204" pitchFamily="34" charset="0"/>
                          <a:cs typeface="Arial" panose="020B0604020202020204" pitchFamily="34" charset="0"/>
                        </a:rPr>
                        <a:t>Idade, altura, cor favorita.</a:t>
                      </a:r>
                    </a:p>
                  </a:txBody>
                  <a:tcPr/>
                </a:tc>
                <a:extLst>
                  <a:ext uri="{0D108BD9-81ED-4DB2-BD59-A6C34878D82A}">
                    <a16:rowId xmlns:a16="http://schemas.microsoft.com/office/drawing/2014/main" val="134064109"/>
                  </a:ext>
                </a:extLst>
              </a:tr>
            </a:tbl>
          </a:graphicData>
        </a:graphic>
      </p:graphicFrame>
    </p:spTree>
    <p:extLst>
      <p:ext uri="{BB962C8B-B14F-4D97-AF65-F5344CB8AC3E}">
        <p14:creationId xmlns:p14="http://schemas.microsoft.com/office/powerpoint/2010/main" val="2509511403"/>
      </p:ext>
    </p:extLst>
  </p:cSld>
  <p:clrMapOvr>
    <a:masterClrMapping/>
  </p:clrMapOvr>
  <p:transition spd="slow" advTm="600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DB7D-C323-5511-2628-99708D9A5041}"/>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D3178FC6-BF36-86FC-30C5-7580A5D0255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BCE5850E-B892-DBE2-05D6-940E24FE811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F9F8ED58-12AC-E68C-6AEC-561DF77A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E3DC317-93CB-4662-431D-20010284327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3F63D71-1FA5-FA73-F2F2-73BC52B209BE}"/>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E52795A0-B958-1A20-8A57-82A7F1A2D9C0}"/>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1803"/>
      </p:ext>
    </p:extLst>
  </p:cSld>
  <p:clrMapOvr>
    <a:masterClrMapping/>
  </p:clrMapOvr>
  <p:transition spd="slow" advTm="120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D5B0-6A50-407B-A4B8-DD998675E4E1}"/>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05A11328-4163-7943-31A0-01C1D973CAD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Exemplificação dos Principais Conceitos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DD43F6EA-EBF2-6F98-6331-3F48A7466B1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5B40BDB9-AA2D-A127-8FF3-F95413D34D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E5621B5-2EEA-7CE9-CFB9-6709FD00F8AC}"/>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C845D38-4ABA-A6FA-F721-B6BEF0A4351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647964CB-4BC6-6791-B67F-9B3E7EEA35E3}"/>
              </a:ext>
            </a:extLst>
          </p:cNvPr>
          <p:cNvGraphicFramePr>
            <a:graphicFrameLocks noGrp="1"/>
          </p:cNvGraphicFramePr>
          <p:nvPr>
            <p:extLst>
              <p:ext uri="{D42A27DB-BD31-4B8C-83A1-F6EECF244321}">
                <p14:modId xmlns:p14="http://schemas.microsoft.com/office/powerpoint/2010/main" val="1508488651"/>
              </p:ext>
            </p:extLst>
          </p:nvPr>
        </p:nvGraphicFramePr>
        <p:xfrm>
          <a:off x="557201" y="2204864"/>
          <a:ext cx="11088000" cy="359664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789461451"/>
                    </a:ext>
                  </a:extLst>
                </a:gridCol>
                <a:gridCol w="4284000">
                  <a:extLst>
                    <a:ext uri="{9D8B030D-6E8A-4147-A177-3AD203B41FA5}">
                      <a16:colId xmlns:a16="http://schemas.microsoft.com/office/drawing/2014/main" val="1324660444"/>
                    </a:ext>
                  </a:extLst>
                </a:gridCol>
                <a:gridCol w="4284000">
                  <a:extLst>
                    <a:ext uri="{9D8B030D-6E8A-4147-A177-3AD203B41FA5}">
                      <a16:colId xmlns:a16="http://schemas.microsoft.com/office/drawing/2014/main" val="3481370315"/>
                    </a:ext>
                  </a:extLst>
                </a:gridCol>
              </a:tblGrid>
              <a:tr h="370840">
                <a:tc>
                  <a:txBody>
                    <a:bodyPr/>
                    <a:lstStyle/>
                    <a:p>
                      <a:r>
                        <a:rPr lang="pt-BR" sz="2000" dirty="0">
                          <a:latin typeface="Arial" panose="020B0604020202020204" pitchFamily="34" charset="0"/>
                          <a:cs typeface="Arial" panose="020B0604020202020204" pitchFamily="34" charset="0"/>
                        </a:rPr>
                        <a:t>CONCEITO</a:t>
                      </a:r>
                    </a:p>
                  </a:txBody>
                  <a:tcPr/>
                </a:tc>
                <a:tc>
                  <a:txBody>
                    <a:bodyPr/>
                    <a:lstStyle/>
                    <a:p>
                      <a:r>
                        <a:rPr lang="pt-BR" sz="2000" dirty="0">
                          <a:latin typeface="Arial" panose="020B0604020202020204" pitchFamily="34" charset="0"/>
                          <a:cs typeface="Arial" panose="020B0604020202020204" pitchFamily="34" charset="0"/>
                        </a:rPr>
                        <a:t>DEFINIÇÃO</a:t>
                      </a:r>
                    </a:p>
                  </a:txBody>
                  <a:tcPr/>
                </a:tc>
                <a:tc>
                  <a:txBody>
                    <a:bodyPr/>
                    <a:lstStyle/>
                    <a:p>
                      <a:r>
                        <a:rPr lang="pt-BR" sz="2000" dirty="0">
                          <a:latin typeface="Arial" panose="020B0604020202020204" pitchFamily="34" charset="0"/>
                          <a:cs typeface="Arial" panose="020B0604020202020204" pitchFamily="34" charset="0"/>
                        </a:rPr>
                        <a:t>EXEMPLO</a:t>
                      </a:r>
                    </a:p>
                  </a:txBody>
                  <a:tcPr/>
                </a:tc>
                <a:extLst>
                  <a:ext uri="{0D108BD9-81ED-4DB2-BD59-A6C34878D82A}">
                    <a16:rowId xmlns:a16="http://schemas.microsoft.com/office/drawing/2014/main" val="203865274"/>
                  </a:ext>
                </a:extLst>
              </a:tr>
              <a:tr h="370840">
                <a:tc>
                  <a:txBody>
                    <a:bodyPr/>
                    <a:lstStyle/>
                    <a:p>
                      <a:pPr algn="just"/>
                      <a:r>
                        <a:rPr lang="pt-BR" sz="2000" dirty="0"/>
                        <a:t>Variável Qualitativa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Representa uma qualidade ou característica não numérica.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Time favorito, gênero musical.</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2512732"/>
                  </a:ext>
                </a:extLst>
              </a:tr>
              <a:tr h="370840">
                <a:tc>
                  <a:txBody>
                    <a:bodyPr/>
                    <a:lstStyle/>
                    <a:p>
                      <a:pPr algn="just"/>
                      <a:r>
                        <a:rPr lang="pt-BR" sz="2000" dirty="0"/>
                        <a:t>Variável Quantitativa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Representa valores numéricos.</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Nota da prova, idade, altura.</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8401174"/>
                  </a:ext>
                </a:extLst>
              </a:tr>
              <a:tr h="370840">
                <a:tc>
                  <a:txBody>
                    <a:bodyPr/>
                    <a:lstStyle/>
                    <a:p>
                      <a:pPr algn="just"/>
                      <a:r>
                        <a:rPr lang="pt-BR" sz="2000" dirty="0"/>
                        <a:t>Frequência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Quantidade de vezes que um dado aparece.</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12 alunos preferem futebol.</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5453777"/>
                  </a:ext>
                </a:extLst>
              </a:tr>
              <a:tr h="370840">
                <a:tc>
                  <a:txBody>
                    <a:bodyPr/>
                    <a:lstStyle/>
                    <a:p>
                      <a:pPr algn="just"/>
                      <a:r>
                        <a:rPr lang="pt-BR" sz="2000" dirty="0"/>
                        <a:t>Infográfico</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Representação visual de informações com textos curtos, imagens e gráficos.</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Infográfico sobre consumo de água.</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064109"/>
                  </a:ext>
                </a:extLst>
              </a:tr>
              <a:tr h="370840">
                <a:tc>
                  <a:txBody>
                    <a:bodyPr/>
                    <a:lstStyle/>
                    <a:p>
                      <a:pPr algn="just"/>
                      <a:r>
                        <a:rPr lang="pt-BR" sz="2000" dirty="0"/>
                        <a:t>Média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Soma de todos os valores dividida pela quantidade de dados.</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Notas 6, 7, 8 e 9 → média = 7,5</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57766226"/>
                  </a:ext>
                </a:extLst>
              </a:tr>
            </a:tbl>
          </a:graphicData>
        </a:graphic>
      </p:graphicFrame>
      <p:pic>
        <p:nvPicPr>
          <p:cNvPr id="6" name="Picture 6">
            <a:extLst>
              <a:ext uri="{FF2B5EF4-FFF2-40B4-BE49-F238E27FC236}">
                <a16:creationId xmlns:a16="http://schemas.microsoft.com/office/drawing/2014/main" id="{2747D5A6-A787-A67C-9F68-358311A75B52}"/>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67" r="967"/>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56402"/>
      </p:ext>
    </p:extLst>
  </p:cSld>
  <p:clrMapOvr>
    <a:masterClrMapping/>
  </p:clrMapOvr>
  <p:transition spd="slow" advTm="600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E760-C372-71C0-1CF1-3C519F9969F4}"/>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728C0B0E-E59E-103A-DD84-57F892648467}"/>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6B86A914-2DAE-0E09-9232-56F16F99F6EC}"/>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E7AF4B8E-74D5-7678-6860-B8965D96D7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6E920F7-9225-1D54-11E1-C92150A1D562}"/>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D13F975-B00D-4893-EA85-67D5292BA083}"/>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EE4AF2F3-F88E-6254-80DD-6775DEEAD5EF}"/>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06068"/>
      </p:ext>
    </p:extLst>
  </p:cSld>
  <p:clrMapOvr>
    <a:masterClrMapping/>
  </p:clrMapOvr>
  <p:transition spd="slow" advTm="120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E65F6-B885-A762-E838-5BEE5D740BEC}"/>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0265788E-D835-5DBD-5F00-02AB9D517CB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Exemplificação dos Principais Conceitos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9A01A1B2-ED90-A4E6-B75D-86084045DDE2}"/>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C31B10D-B097-4C05-4290-19C1442D2A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D1FF8897-4A2A-76C2-634A-7BEE745B01DF}"/>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8A0FA1D-1DA1-0F81-148D-D8EBC327637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D55CCB4E-5246-B0E7-93BF-3E3D4315BAE6}"/>
              </a:ext>
            </a:extLst>
          </p:cNvPr>
          <p:cNvGraphicFramePr>
            <a:graphicFrameLocks noGrp="1"/>
          </p:cNvGraphicFramePr>
          <p:nvPr>
            <p:extLst>
              <p:ext uri="{D42A27DB-BD31-4B8C-83A1-F6EECF244321}">
                <p14:modId xmlns:p14="http://schemas.microsoft.com/office/powerpoint/2010/main" val="3920946416"/>
              </p:ext>
            </p:extLst>
          </p:nvPr>
        </p:nvGraphicFramePr>
        <p:xfrm>
          <a:off x="557201" y="2204864"/>
          <a:ext cx="11088000" cy="420624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789461451"/>
                    </a:ext>
                  </a:extLst>
                </a:gridCol>
                <a:gridCol w="4284000">
                  <a:extLst>
                    <a:ext uri="{9D8B030D-6E8A-4147-A177-3AD203B41FA5}">
                      <a16:colId xmlns:a16="http://schemas.microsoft.com/office/drawing/2014/main" val="1324660444"/>
                    </a:ext>
                  </a:extLst>
                </a:gridCol>
                <a:gridCol w="4284000">
                  <a:extLst>
                    <a:ext uri="{9D8B030D-6E8A-4147-A177-3AD203B41FA5}">
                      <a16:colId xmlns:a16="http://schemas.microsoft.com/office/drawing/2014/main" val="3481370315"/>
                    </a:ext>
                  </a:extLst>
                </a:gridCol>
              </a:tblGrid>
              <a:tr h="370840">
                <a:tc>
                  <a:txBody>
                    <a:bodyPr/>
                    <a:lstStyle/>
                    <a:p>
                      <a:r>
                        <a:rPr lang="pt-BR" sz="2000" dirty="0">
                          <a:latin typeface="Arial" panose="020B0604020202020204" pitchFamily="34" charset="0"/>
                          <a:cs typeface="Arial" panose="020B0604020202020204" pitchFamily="34" charset="0"/>
                        </a:rPr>
                        <a:t>CONCEITO</a:t>
                      </a:r>
                    </a:p>
                  </a:txBody>
                  <a:tcPr/>
                </a:tc>
                <a:tc>
                  <a:txBody>
                    <a:bodyPr/>
                    <a:lstStyle/>
                    <a:p>
                      <a:r>
                        <a:rPr lang="pt-BR" sz="2000" dirty="0">
                          <a:latin typeface="Arial" panose="020B0604020202020204" pitchFamily="34" charset="0"/>
                          <a:cs typeface="Arial" panose="020B0604020202020204" pitchFamily="34" charset="0"/>
                        </a:rPr>
                        <a:t>DEFINIÇÃO</a:t>
                      </a:r>
                    </a:p>
                  </a:txBody>
                  <a:tcPr/>
                </a:tc>
                <a:tc>
                  <a:txBody>
                    <a:bodyPr/>
                    <a:lstStyle/>
                    <a:p>
                      <a:r>
                        <a:rPr lang="pt-BR" sz="2000" dirty="0">
                          <a:latin typeface="Arial" panose="020B0604020202020204" pitchFamily="34" charset="0"/>
                          <a:cs typeface="Arial" panose="020B0604020202020204" pitchFamily="34" charset="0"/>
                        </a:rPr>
                        <a:t>EXEMPLO</a:t>
                      </a:r>
                    </a:p>
                  </a:txBody>
                  <a:tcPr/>
                </a:tc>
                <a:extLst>
                  <a:ext uri="{0D108BD9-81ED-4DB2-BD59-A6C34878D82A}">
                    <a16:rowId xmlns:a16="http://schemas.microsoft.com/office/drawing/2014/main" val="203865274"/>
                  </a:ext>
                </a:extLst>
              </a:tr>
              <a:tr h="370840">
                <a:tc>
                  <a:txBody>
                    <a:bodyPr/>
                    <a:lstStyle/>
                    <a:p>
                      <a:pPr algn="just"/>
                      <a:r>
                        <a:rPr lang="pt-BR" sz="2000" dirty="0"/>
                        <a:t>Mediana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Valor central de um conjunto de dados em ordem crescente ou decrescente.</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2, 4, 6, 8, 10 → mediana = 6</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2512732"/>
                  </a:ext>
                </a:extLst>
              </a:tr>
              <a:tr h="370840">
                <a:tc>
                  <a:txBody>
                    <a:bodyPr/>
                    <a:lstStyle/>
                    <a:p>
                      <a:pPr algn="just"/>
                      <a:r>
                        <a:rPr lang="pt-BR" sz="2000" dirty="0"/>
                        <a:t>Moda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Valor que mais se repete em um conjunto de dados.</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3, 5, 5, 7, 8 → moda = 5</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8401174"/>
                  </a:ext>
                </a:extLst>
              </a:tr>
              <a:tr h="370840">
                <a:tc>
                  <a:txBody>
                    <a:bodyPr/>
                    <a:lstStyle/>
                    <a:p>
                      <a:pPr algn="just"/>
                      <a:r>
                        <a:rPr lang="pt-BR" sz="2000" dirty="0"/>
                        <a:t>Amplitude</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Diferença entre o maior e o menor valor.</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2, 5, 7, 10 → amplitude = 8</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5453777"/>
                  </a:ext>
                </a:extLst>
              </a:tr>
              <a:tr h="370840">
                <a:tc>
                  <a:txBody>
                    <a:bodyPr/>
                    <a:lstStyle/>
                    <a:p>
                      <a:pPr algn="just"/>
                      <a:r>
                        <a:rPr lang="pt-BR" sz="2000" dirty="0"/>
                        <a:t>Variância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Mede o grau de dispersão dos dados em relação à média.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Notas muito diferentes → variância maior</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064109"/>
                  </a:ext>
                </a:extLst>
              </a:tr>
              <a:tr h="370840">
                <a:tc>
                  <a:txBody>
                    <a:bodyPr/>
                    <a:lstStyle/>
                    <a:p>
                      <a:pPr algn="just"/>
                      <a:r>
                        <a:rPr lang="pt-BR" sz="2000" dirty="0"/>
                        <a:t>Desvio Padrão</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Raiz quadrada da variância; mostra o afastamento em relação à média.</a:t>
                      </a:r>
                      <a:endParaRPr lang="pt-BR" sz="2000" dirty="0">
                        <a:latin typeface="Arial" panose="020B0604020202020204" pitchFamily="34" charset="0"/>
                        <a:cs typeface="Arial" panose="020B0604020202020204" pitchFamily="34" charset="0"/>
                      </a:endParaRPr>
                    </a:p>
                  </a:txBody>
                  <a:tcPr/>
                </a:tc>
                <a:tc>
                  <a:txBody>
                    <a:bodyPr/>
                    <a:lstStyle/>
                    <a:p>
                      <a:pPr algn="just"/>
                      <a:r>
                        <a:rPr lang="pt-BR" sz="2000" dirty="0"/>
                        <a:t>Notas parecidas → desvio padrão menor</a:t>
                      </a:r>
                      <a:endParaRPr lang="pt-BR"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57766226"/>
                  </a:ext>
                </a:extLst>
              </a:tr>
            </a:tbl>
          </a:graphicData>
        </a:graphic>
      </p:graphicFrame>
      <p:pic>
        <p:nvPicPr>
          <p:cNvPr id="6" name="Picture 6">
            <a:extLst>
              <a:ext uri="{FF2B5EF4-FFF2-40B4-BE49-F238E27FC236}">
                <a16:creationId xmlns:a16="http://schemas.microsoft.com/office/drawing/2014/main" id="{2C11FA61-C815-EB4A-8975-8F06D0D053B2}"/>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67" r="967"/>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75125"/>
      </p:ext>
    </p:extLst>
  </p:cSld>
  <p:clrMapOvr>
    <a:masterClrMapping/>
  </p:clrMapOvr>
  <p:transition spd="slow" advTm="600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0423-AC2B-F43E-58D3-ACD03B6D2EC2}"/>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7CAC75B5-FD18-09D6-AA35-307DB2C73A5C}"/>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9ECDBDC5-A22C-9DBA-702A-D157681AC31D}"/>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CDEA778-C3BC-EFB5-D971-B9465054A5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40C398D6-3BFC-C0F4-7572-75C40D1F036F}"/>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17F82FA8-C9FB-1C56-C2FF-F7E0C587465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8E4C8A66-B6D1-A3B6-6EBD-7144A384974F}"/>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0037"/>
      </p:ext>
    </p:extLst>
  </p:cSld>
  <p:clrMapOvr>
    <a:masterClrMapping/>
  </p:clrMapOvr>
  <p:transition spd="slow" advTm="120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6654-7ED4-2185-C1EC-B12850DC7DED}"/>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D9505A48-3D4D-8706-6763-7E80234A9D8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Introdução à Estatística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r>
              <a:rPr lang="pt-BR" sz="2000" b="1" dirty="0">
                <a:solidFill>
                  <a:srgbClr val="C00000"/>
                </a:solidFill>
                <a:latin typeface="Arial" panose="020B0604020202020204" pitchFamily="34" charset="0"/>
                <a:cs typeface="Arial" panose="020B0604020202020204" pitchFamily="34" charset="0"/>
              </a:rPr>
              <a:t>Definição.</a:t>
            </a:r>
            <a:r>
              <a:rPr lang="pt-BR" sz="2000" dirty="0">
                <a:solidFill>
                  <a:schemeClr val="tx1"/>
                </a:solidFill>
                <a:latin typeface="Arial" panose="020B0604020202020204" pitchFamily="34" charset="0"/>
                <a:cs typeface="Arial" panose="020B0604020202020204" pitchFamily="34" charset="0"/>
              </a:rPr>
              <a:t> A Estatística é a ciência que coleta, organiza, analisa e interpreta dados para transformar números brutos em informações úteis para a tomada de decisões. Ela funciona como uma ferramenta essencial para entender o mundo, prever tendências e guiar escolhas em áreas como negócios, ciência e saúde.</a:t>
            </a:r>
          </a:p>
        </p:txBody>
      </p:sp>
      <p:cxnSp>
        <p:nvCxnSpPr>
          <p:cNvPr id="2" name="Conector reto 1">
            <a:extLst>
              <a:ext uri="{FF2B5EF4-FFF2-40B4-BE49-F238E27FC236}">
                <a16:creationId xmlns:a16="http://schemas.microsoft.com/office/drawing/2014/main" id="{3ABD4B72-1BC3-F7D9-6283-4EC10233D687}"/>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8738A4E3-72D5-2D39-F2F9-BE51536F04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F184FAFF-1EE4-C703-82E2-0FB7BC28BAD0}"/>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E3AA9F23-784F-3B0E-E7EE-BCFFAAA2DE70}"/>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785DDCDA-B93E-FE89-6599-C5054A5D704E}"/>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8" r="28"/>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119"/>
      </p:ext>
    </p:extLst>
  </p:cSld>
  <p:clrMapOvr>
    <a:masterClrMapping/>
  </p:clrMapOvr>
  <p:transition spd="slow" advTm="300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F23C-36E3-29E5-7011-D82DD021971D}"/>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A39A021B-CFA9-EB5F-4624-61CD8C4F519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Exemplo:</a:t>
            </a:r>
            <a:r>
              <a:rPr lang="pt-BR" sz="2000" dirty="0">
                <a:solidFill>
                  <a:schemeClr val="tx1"/>
                </a:solidFill>
                <a:latin typeface="Arial" panose="020B0604020202020204" pitchFamily="34" charset="0"/>
                <a:cs typeface="Arial" panose="020B0604020202020204" pitchFamily="34" charset="0"/>
              </a:rPr>
              <a:t> Um professor de Educação Física anotou o número de voltas que 5 alunos correram na pista de atletismo durante o treino. Os valores foram: </a:t>
            </a:r>
            <a:r>
              <a:rPr lang="pt-BR" sz="2000" dirty="0">
                <a:solidFill>
                  <a:schemeClr val="tx1"/>
                </a:solidFill>
                <a:highlight>
                  <a:srgbClr val="FFFF00"/>
                </a:highlight>
                <a:latin typeface="Arial" panose="020B0604020202020204" pitchFamily="34" charset="0"/>
                <a:cs typeface="Arial" panose="020B0604020202020204" pitchFamily="34" charset="0"/>
              </a:rPr>
              <a:t>(8, 12, 10, 15, 10)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228600" indent="-228600" algn="just">
              <a:buFont typeface="+mj-lt"/>
              <a:buAutoNum type="alphaLcParenR"/>
            </a:pPr>
            <a:endParaRPr lang="pt-BR" sz="1000" dirty="0">
              <a:solidFill>
                <a:schemeClr val="tx1"/>
              </a:solidFill>
              <a:latin typeface="Arial" panose="020B0604020202020204" pitchFamily="34" charset="0"/>
              <a:cs typeface="Arial" panose="020B0604020202020204" pitchFamily="34" charset="0"/>
            </a:endParaRPr>
          </a:p>
          <a:p>
            <a:pPr marL="857250" lvl="1" indent="-457200" algn="just">
              <a:buClr>
                <a:schemeClr val="accent1"/>
              </a:buClr>
              <a:buSzPct val="100000"/>
              <a:buFont typeface="+mj-lt"/>
              <a:buAutoNum type="alphaLcParenR"/>
            </a:pPr>
            <a:r>
              <a:rPr lang="pt-BR" dirty="0">
                <a:solidFill>
                  <a:schemeClr val="tx1"/>
                </a:solidFill>
                <a:latin typeface="Arial" panose="020B0604020202020204" pitchFamily="34" charset="0"/>
                <a:cs typeface="Arial" panose="020B0604020202020204" pitchFamily="34" charset="0"/>
              </a:rPr>
              <a:t>Média;</a:t>
            </a:r>
          </a:p>
          <a:p>
            <a:pPr marL="857250" lvl="1" indent="-457200" algn="just">
              <a:buClr>
                <a:schemeClr val="accent1"/>
              </a:buClr>
              <a:buSzPct val="100000"/>
              <a:buFont typeface="+mj-lt"/>
              <a:buAutoNum type="alphaLcParenR"/>
            </a:pPr>
            <a:r>
              <a:rPr lang="pt-BR" dirty="0">
                <a:solidFill>
                  <a:schemeClr val="tx1"/>
                </a:solidFill>
                <a:latin typeface="Arial" panose="020B0604020202020204" pitchFamily="34" charset="0"/>
                <a:cs typeface="Arial" panose="020B0604020202020204" pitchFamily="34" charset="0"/>
              </a:rPr>
              <a:t>Mediana;</a:t>
            </a:r>
          </a:p>
          <a:p>
            <a:pPr marL="857250" lvl="1" indent="-457200" algn="just">
              <a:buClr>
                <a:schemeClr val="accent1"/>
              </a:buClr>
              <a:buSzPct val="100000"/>
              <a:buFont typeface="+mj-lt"/>
              <a:buAutoNum type="alphaLcParenR"/>
            </a:pPr>
            <a:r>
              <a:rPr lang="pt-BR" dirty="0">
                <a:solidFill>
                  <a:schemeClr val="tx1"/>
                </a:solidFill>
                <a:latin typeface="Arial" panose="020B0604020202020204" pitchFamily="34" charset="0"/>
                <a:cs typeface="Arial" panose="020B0604020202020204" pitchFamily="34" charset="0"/>
              </a:rPr>
              <a:t>Amplitude;</a:t>
            </a:r>
          </a:p>
          <a:p>
            <a:pPr marL="857250" lvl="1" indent="-457200" algn="just">
              <a:buClr>
                <a:schemeClr val="accent1"/>
              </a:buClr>
              <a:buSzPct val="100000"/>
              <a:buFont typeface="+mj-lt"/>
              <a:buAutoNum type="alphaLcParenR"/>
            </a:pPr>
            <a:r>
              <a:rPr lang="pt-BR" dirty="0">
                <a:solidFill>
                  <a:schemeClr val="tx1"/>
                </a:solidFill>
                <a:latin typeface="Arial" panose="020B0604020202020204" pitchFamily="34" charset="0"/>
                <a:cs typeface="Arial" panose="020B0604020202020204" pitchFamily="34" charset="0"/>
              </a:rPr>
              <a:t>Variância;</a:t>
            </a:r>
          </a:p>
          <a:p>
            <a:pPr marL="857250" lvl="1" indent="-457200" algn="just">
              <a:buClr>
                <a:schemeClr val="accent1"/>
              </a:buClr>
              <a:buSzPct val="100000"/>
              <a:buFont typeface="+mj-lt"/>
              <a:buAutoNum type="alphaLcParenR"/>
            </a:pPr>
            <a:r>
              <a:rPr lang="pt-BR" dirty="0">
                <a:solidFill>
                  <a:schemeClr val="tx1"/>
                </a:solidFill>
                <a:latin typeface="Arial" panose="020B0604020202020204" pitchFamily="34" charset="0"/>
                <a:cs typeface="Arial" panose="020B0604020202020204" pitchFamily="34" charset="0"/>
              </a:rPr>
              <a:t>Desvio Padrão</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04319E20-5303-678E-AE14-919EFA9E3F9C}"/>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5BEE57E2-C55A-8174-C9A2-4ED71B0062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C3B0F23D-9775-740E-6BD0-0B079C08324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C2FF687-8354-EB05-D81A-62DB03E04380}"/>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0BDEB6DF-7AC5-A90A-7FF8-98CF34E87BB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645773"/>
      </p:ext>
    </p:extLst>
  </p:cSld>
  <p:clrMapOvr>
    <a:masterClrMapping/>
  </p:clrMapOvr>
  <p:transition spd="slow" advTm="420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7DBE-04CC-2779-61C5-159A4F8E186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C6518DC6-C473-047C-432D-9312101E41E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FCE0EE7B-AF0C-08EC-0E61-2EAD91183826}"/>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519A5A80-2D24-D841-6FEF-30C28EBEBC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21FC7CE-0AA0-1D57-556A-D3E36CF9B076}"/>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F3166A7-1ACB-C998-0C88-32F761D45A66}"/>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378B908F-24CE-0EF7-65DB-25288C01EB1B}"/>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42786"/>
      </p:ext>
    </p:extLst>
  </p:cSld>
  <p:clrMapOvr>
    <a:masterClrMapping/>
  </p:clrMapOvr>
  <p:transition spd="slow" advTm="120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C3AEB-89CA-D822-4EC0-58191B80C37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0E9247EF-4582-FD10-5131-7045FDF725E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Resolução:</a:t>
                </a:r>
                <a:r>
                  <a:rPr lang="pt-BR" sz="2000" b="1" dirty="0">
                    <a:solidFill>
                      <a:schemeClr val="tx1"/>
                    </a:solidFill>
                    <a:latin typeface="Arial" panose="020B0604020202020204" pitchFamily="34" charset="0"/>
                    <a:cs typeface="Arial" panose="020B0604020202020204" pitchFamily="34" charset="0"/>
                  </a:rPr>
                  <a:t> </a:t>
                </a:r>
              </a:p>
              <a:p>
                <a:pPr marL="0" indent="0" algn="just">
                  <a:buNone/>
                </a:pPr>
                <a:r>
                  <a:rPr lang="pt-BR" sz="2000" dirty="0">
                    <a:solidFill>
                      <a:schemeClr val="tx1"/>
                    </a:solidFill>
                    <a:latin typeface="Arial" panose="020B0604020202020204" pitchFamily="34" charset="0"/>
                    <a:cs typeface="Arial" panose="020B0604020202020204" pitchFamily="34" charset="0"/>
                  </a:rPr>
                  <a:t>Antes de calcular, é recomendado organizar os dados em ordem crescente (do menor para o maior):</a:t>
                </a:r>
              </a:p>
              <a:p>
                <a:pPr marL="0" indent="0" algn="just">
                  <a:buNone/>
                </a:pPr>
                <a:r>
                  <a:rPr lang="pt-BR" sz="2000" dirty="0">
                    <a:solidFill>
                      <a:schemeClr val="tx1"/>
                    </a:solidFill>
                    <a:highlight>
                      <a:srgbClr val="FFFF00"/>
                    </a:highlight>
                    <a:latin typeface="Arial" panose="020B0604020202020204" pitchFamily="34" charset="0"/>
                    <a:cs typeface="Arial" panose="020B0604020202020204" pitchFamily="34" charset="0"/>
                  </a:rPr>
                  <a:t>8, 10, 10, 12, 15</a:t>
                </a:r>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b="1" dirty="0">
                    <a:solidFill>
                      <a:srgbClr val="C00000"/>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Média:</a:t>
                </a:r>
                <a:r>
                  <a:rPr lang="pt-BR" sz="2000" dirty="0">
                    <a:solidFill>
                      <a:schemeClr val="tx1"/>
                    </a:solidFill>
                    <a:latin typeface="Arial" panose="020B0604020202020204" pitchFamily="34" charset="0"/>
                    <a:cs typeface="Arial" panose="020B0604020202020204" pitchFamily="34" charset="0"/>
                  </a:rPr>
                  <a:t> Soma todos os valores e divide pela quantidade de elementos.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1" i="1" smtClean="0">
                          <a:solidFill>
                            <a:schemeClr val="tx1"/>
                          </a:solidFill>
                          <a:latin typeface="Cambria Math" panose="02040503050406030204" pitchFamily="18" charset="0"/>
                          <a:cs typeface="Arial" panose="020B0604020202020204" pitchFamily="34" charset="0"/>
                        </a:rPr>
                        <m:t>𝑴</m:t>
                      </m:r>
                      <m:r>
                        <a:rPr lang="pt-BR" sz="2000" b="1" i="1" smtClean="0">
                          <a:solidFill>
                            <a:schemeClr val="tx1"/>
                          </a:solidFill>
                          <a:latin typeface="Cambria Math" panose="02040503050406030204" pitchFamily="18" charset="0"/>
                          <a:cs typeface="Arial" panose="020B0604020202020204" pitchFamily="34" charset="0"/>
                        </a:rPr>
                        <m:t>é</m:t>
                      </m:r>
                      <m:r>
                        <a:rPr lang="pt-BR" sz="2000" b="1" i="1" smtClean="0">
                          <a:solidFill>
                            <a:schemeClr val="tx1"/>
                          </a:solidFill>
                          <a:latin typeface="Cambria Math" panose="02040503050406030204" pitchFamily="18" charset="0"/>
                          <a:cs typeface="Arial" panose="020B0604020202020204" pitchFamily="34" charset="0"/>
                        </a:rPr>
                        <m:t>𝒅𝒊𝒂</m:t>
                      </m:r>
                      <m:r>
                        <a:rPr lang="pt-BR" sz="2000" b="1" i="1" smtClean="0">
                          <a:solidFill>
                            <a:schemeClr val="tx1"/>
                          </a:solidFill>
                          <a:latin typeface="Cambria Math" panose="02040503050406030204" pitchFamily="18" charset="0"/>
                          <a:cs typeface="Arial" panose="020B0604020202020204" pitchFamily="34" charset="0"/>
                        </a:rPr>
                        <m:t>=</m:t>
                      </m:r>
                      <m:f>
                        <m:fPr>
                          <m:ctrlPr>
                            <a:rPr lang="pt-BR" sz="2000" b="1" i="1" smtClean="0">
                              <a:solidFill>
                                <a:schemeClr val="tx1"/>
                              </a:solidFill>
                              <a:latin typeface="Cambria Math" panose="02040503050406030204" pitchFamily="18" charset="0"/>
                              <a:cs typeface="Arial" panose="020B0604020202020204" pitchFamily="34" charset="0"/>
                            </a:rPr>
                          </m:ctrlPr>
                        </m:fPr>
                        <m:num>
                          <m:r>
                            <a:rPr lang="pt-BR" sz="2000" b="1" i="1" smtClean="0">
                              <a:solidFill>
                                <a:schemeClr val="tx1"/>
                              </a:solidFill>
                              <a:latin typeface="Cambria Math" panose="02040503050406030204" pitchFamily="18" charset="0"/>
                              <a:cs typeface="Arial" panose="020B0604020202020204" pitchFamily="34" charset="0"/>
                            </a:rPr>
                            <m:t>𝟖</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𝟏𝟎</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𝟏𝟎</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𝟏𝟐</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𝟏𝟓</m:t>
                          </m:r>
                        </m:num>
                        <m:den>
                          <m:r>
                            <a:rPr lang="pt-BR" sz="2000" b="1" i="1" smtClean="0">
                              <a:solidFill>
                                <a:schemeClr val="tx1"/>
                              </a:solidFill>
                              <a:latin typeface="Cambria Math" panose="02040503050406030204" pitchFamily="18" charset="0"/>
                              <a:cs typeface="Arial" panose="020B0604020202020204" pitchFamily="34" charset="0"/>
                            </a:rPr>
                            <m:t>𝟓</m:t>
                          </m:r>
                        </m:den>
                      </m:f>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highlight>
                            <a:srgbClr val="FFFF00"/>
                          </a:highlight>
                          <a:latin typeface="Cambria Math" panose="02040503050406030204" pitchFamily="18" charset="0"/>
                          <a:cs typeface="Arial" panose="020B0604020202020204" pitchFamily="34" charset="0"/>
                        </a:rPr>
                        <m:t>𝟏𝟏</m:t>
                      </m:r>
                    </m:oMath>
                  </m:oMathPara>
                </a14:m>
                <a:endParaRPr lang="pt-BR" sz="2000" b="1"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0E9247EF-4582-FD10-5131-7045FDF725EA}"/>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500" t="-193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C53111D3-59ED-61BB-555D-529DA20D7D2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85D19DE-7F7F-C526-4077-C2CF6C675D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36DF2E6A-780A-1E93-0D35-F50DF33D919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506FBE7F-5F8F-713A-2BB2-1FE5762DC395}"/>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647AF9B-5521-366D-7AE5-CA516D0CA70D}"/>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8" r="28"/>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05820"/>
      </p:ext>
    </p:extLst>
  </p:cSld>
  <p:clrMapOvr>
    <a:masterClrMapping/>
  </p:clrMapOvr>
  <p:transition spd="slow" advTm="300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2DD55-504D-97A1-99E8-4992941669E3}"/>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31375BCA-6454-761A-5397-2A1CF621225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C4679B16-723F-6642-02F9-D505BBA91117}"/>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4CB51FC-39D2-D1CF-FDFD-EC0980AAC7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C530227C-F80F-8318-CB7E-9116CBAD5E58}"/>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8F14BF8E-03CF-0E77-CD5E-43037A63FD79}"/>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D8524412-385C-7DE6-AABB-1DC811267B06}"/>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85" r="985"/>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42783"/>
      </p:ext>
    </p:extLst>
  </p:cSld>
  <p:clrMapOvr>
    <a:masterClrMapping/>
  </p:clrMapOvr>
  <p:transition spd="slow" advTm="60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8DBD-D56C-8507-6728-C5C1ACB187B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02476F82-8D15-B448-9B57-F76BD668B1B7}"/>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Resolução:</a:t>
                </a:r>
                <a:r>
                  <a:rPr lang="pt-BR" sz="2000" b="1" dirty="0">
                    <a:solidFill>
                      <a:schemeClr val="tx1"/>
                    </a:solidFill>
                    <a:latin typeface="Arial" panose="020B0604020202020204" pitchFamily="34" charset="0"/>
                    <a:cs typeface="Arial" panose="020B0604020202020204" pitchFamily="34" charset="0"/>
                  </a:rPr>
                  <a:t> </a:t>
                </a:r>
              </a:p>
              <a:p>
                <a:pPr marL="0" indent="0" algn="just">
                  <a:buNone/>
                </a:pPr>
                <a:r>
                  <a:rPr lang="pt-BR" sz="2000" dirty="0">
                    <a:solidFill>
                      <a:schemeClr val="tx1"/>
                    </a:solidFill>
                    <a:latin typeface="Arial" panose="020B0604020202020204" pitchFamily="34" charset="0"/>
                    <a:cs typeface="Arial" panose="020B0604020202020204" pitchFamily="34" charset="0"/>
                  </a:rPr>
                  <a:t>Antes de calcular, é recomendado organizar os dados em ordem crescente (do menor para o maior):</a:t>
                </a:r>
              </a:p>
              <a:p>
                <a:pPr marL="0" indent="0" algn="just">
                  <a:buNone/>
                </a:pPr>
                <a:r>
                  <a:rPr lang="pt-BR" sz="2000" dirty="0">
                    <a:solidFill>
                      <a:schemeClr val="tx1"/>
                    </a:solidFill>
                    <a:highlight>
                      <a:srgbClr val="FFFF00"/>
                    </a:highlight>
                    <a:latin typeface="Arial" panose="020B0604020202020204" pitchFamily="34" charset="0"/>
                    <a:cs typeface="Arial" panose="020B0604020202020204" pitchFamily="34" charset="0"/>
                  </a:rPr>
                  <a:t>8, 10, 10, 12, 15</a:t>
                </a:r>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b="1" dirty="0">
                    <a:solidFill>
                      <a:srgbClr val="C00000"/>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Mediana:</a:t>
                </a:r>
                <a:r>
                  <a:rPr lang="pt-BR" sz="2000" dirty="0">
                    <a:solidFill>
                      <a:schemeClr val="tx1"/>
                    </a:solidFill>
                    <a:latin typeface="Arial" panose="020B0604020202020204" pitchFamily="34" charset="0"/>
                    <a:cs typeface="Arial" panose="020B0604020202020204" pitchFamily="34" charset="0"/>
                  </a:rPr>
                  <a:t> É o valor central do conjunto ordenado. Como há 5 elementos (número ímpar), o elemento do meio é a 3ª posição.</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1" i="1" smtClean="0">
                          <a:solidFill>
                            <a:schemeClr val="tx1"/>
                          </a:solidFill>
                          <a:latin typeface="Cambria Math" panose="02040503050406030204" pitchFamily="18" charset="0"/>
                          <a:cs typeface="Arial" panose="020B0604020202020204" pitchFamily="34" charset="0"/>
                        </a:rPr>
                        <m:t>𝟖</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𝟏𝟎</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highlight>
                            <a:srgbClr val="FFFF00"/>
                          </a:highlight>
                          <a:latin typeface="Cambria Math" panose="02040503050406030204" pitchFamily="18" charset="0"/>
                          <a:cs typeface="Arial" panose="020B0604020202020204" pitchFamily="34" charset="0"/>
                        </a:rPr>
                        <m:t>𝟏𝟎</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𝟏𝟐</m:t>
                      </m:r>
                      <m:r>
                        <a:rPr lang="pt-BR" sz="2000" b="1" i="1" smtClean="0">
                          <a:solidFill>
                            <a:schemeClr val="tx1"/>
                          </a:solidFill>
                          <a:latin typeface="Cambria Math" panose="02040503050406030204" pitchFamily="18" charset="0"/>
                          <a:cs typeface="Arial" panose="020B0604020202020204" pitchFamily="34" charset="0"/>
                        </a:rPr>
                        <m:t>,</m:t>
                      </m:r>
                      <m:r>
                        <a:rPr lang="pt-BR" sz="2000" b="1" i="1" smtClean="0">
                          <a:solidFill>
                            <a:schemeClr val="tx1"/>
                          </a:solidFill>
                          <a:latin typeface="Cambria Math" panose="02040503050406030204" pitchFamily="18" charset="0"/>
                          <a:cs typeface="Arial" panose="020B0604020202020204" pitchFamily="34" charset="0"/>
                        </a:rPr>
                        <m:t>𝟏𝟓</m:t>
                      </m:r>
                    </m:oMath>
                  </m:oMathPara>
                </a14:m>
                <a:endParaRPr lang="pt-BR" sz="2000" b="1"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i="1" dirty="0">
                    <a:solidFill>
                      <a:schemeClr val="tx1"/>
                    </a:solidFill>
                    <a:latin typeface="Comic Sans MS" panose="030F0702030302020204" pitchFamily="66" charset="0"/>
                    <a:cs typeface="Arial" panose="020B0604020202020204" pitchFamily="34" charset="0"/>
                  </a:rPr>
                  <a:t>       </a:t>
                </a:r>
                <a:r>
                  <a:rPr lang="pt-BR" sz="1800" b="1" i="1" dirty="0">
                    <a:solidFill>
                      <a:schemeClr val="tx1"/>
                    </a:solidFill>
                    <a:latin typeface="Comic Sans MS" panose="030F0702030302020204" pitchFamily="66" charset="0"/>
                    <a:cs typeface="Arial" panose="020B0604020202020204" pitchFamily="34" charset="0"/>
                  </a:rPr>
                  <a:t>Mediana</a:t>
                </a:r>
                <a:endParaRPr lang="pt-BR" sz="2000" b="1" i="1" dirty="0">
                  <a:solidFill>
                    <a:schemeClr val="tx1"/>
                  </a:solidFill>
                  <a:latin typeface="Comic Sans MS" panose="030F0702030302020204" pitchFamily="66"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02476F82-8D15-B448-9B57-F76BD668B1B7}"/>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50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0C4F29E8-2B53-3EDA-FF23-12D75117F892}"/>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0CC66DC-86EA-7F45-9E91-F4179D7E20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85868BCF-80A5-F55F-462E-91ABD359FE6F}"/>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39D72FB7-79DA-0C4C-1ED8-BF0F96A98C79}"/>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cxnSp>
        <p:nvCxnSpPr>
          <p:cNvPr id="4" name="Conector: Angulado 3">
            <a:extLst>
              <a:ext uri="{FF2B5EF4-FFF2-40B4-BE49-F238E27FC236}">
                <a16:creationId xmlns:a16="http://schemas.microsoft.com/office/drawing/2014/main" id="{6DA4CA71-0F97-15D5-8426-A6695DCC69E7}"/>
              </a:ext>
            </a:extLst>
          </p:cNvPr>
          <p:cNvCxnSpPr>
            <a:cxnSpLocks/>
          </p:cNvCxnSpPr>
          <p:nvPr/>
        </p:nvCxnSpPr>
        <p:spPr>
          <a:xfrm rot="16200000" flipH="1">
            <a:off x="695400" y="5301208"/>
            <a:ext cx="792088" cy="360040"/>
          </a:xfrm>
          <a:prstGeom prst="bent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19A6F4C9-1E69-E10E-7078-D1F848115AF9}"/>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88928"/>
      </p:ext>
    </p:extLst>
  </p:cSld>
  <p:clrMapOvr>
    <a:masterClrMapping/>
  </p:clrMapOvr>
  <p:transition spd="slow" advTm="180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2BA9-CB1A-817A-2560-4FC4FDB70FB7}"/>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E9011BEC-75E8-02CD-2788-018E1F5DC86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82CCC17F-B0E5-F835-C8AB-55945BA240CF}"/>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AF2E7492-BB37-553A-D1C7-9C525DECB4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7A3C867-1894-7625-B387-E6EDFA8B0B8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CAB2018-EBCC-5254-AAC3-6455C63EC952}"/>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01FAC2EA-4483-5FFF-3057-E7B74F2419A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85" r="985"/>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495043"/>
      </p:ext>
    </p:extLst>
  </p:cSld>
  <p:clrMapOvr>
    <a:masterClrMapping/>
  </p:clrMapOvr>
  <p:transition spd="slow" advTm="60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2784-6648-D8ED-8659-E62BC51E818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E6F3AB25-00A3-2026-7359-08F0A8F91738}"/>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Resolução:</a:t>
                </a:r>
                <a:r>
                  <a:rPr lang="pt-BR" sz="2000" b="1" dirty="0">
                    <a:solidFill>
                      <a:schemeClr val="tx1"/>
                    </a:solidFill>
                    <a:latin typeface="Arial" panose="020B0604020202020204" pitchFamily="34" charset="0"/>
                    <a:cs typeface="Arial" panose="020B0604020202020204" pitchFamily="34" charset="0"/>
                  </a:rPr>
                  <a:t> </a:t>
                </a:r>
              </a:p>
              <a:p>
                <a:pPr marL="0" indent="0" algn="just">
                  <a:buNone/>
                </a:pPr>
                <a:r>
                  <a:rPr lang="pt-BR" sz="2000" dirty="0">
                    <a:solidFill>
                      <a:schemeClr val="tx1"/>
                    </a:solidFill>
                    <a:latin typeface="Arial" panose="020B0604020202020204" pitchFamily="34" charset="0"/>
                    <a:cs typeface="Arial" panose="020B0604020202020204" pitchFamily="34" charset="0"/>
                  </a:rPr>
                  <a:t>Antes de calcular, é recomendado organizar os dados em ordem crescente (do menor para o maior):</a:t>
                </a:r>
              </a:p>
              <a:p>
                <a:pPr marL="0" indent="0" algn="just">
                  <a:buNone/>
                </a:pPr>
                <a:r>
                  <a:rPr lang="pt-BR" sz="2000" dirty="0">
                    <a:solidFill>
                      <a:schemeClr val="tx1"/>
                    </a:solidFill>
                    <a:highlight>
                      <a:srgbClr val="FFFF00"/>
                    </a:highlight>
                    <a:latin typeface="Arial" panose="020B0604020202020204" pitchFamily="34" charset="0"/>
                    <a:cs typeface="Arial" panose="020B0604020202020204" pitchFamily="34" charset="0"/>
                  </a:rPr>
                  <a:t>8, 10, 10, 12, 15</a:t>
                </a: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b="1" dirty="0">
                    <a:solidFill>
                      <a:srgbClr val="C00000"/>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Amplitude:</a:t>
                </a:r>
                <a:r>
                  <a:rPr lang="pt-BR" sz="2000" dirty="0">
                    <a:solidFill>
                      <a:schemeClr val="tx1"/>
                    </a:solidFill>
                    <a:latin typeface="Arial" panose="020B0604020202020204" pitchFamily="34" charset="0"/>
                    <a:cs typeface="Arial" panose="020B0604020202020204" pitchFamily="34" charset="0"/>
                  </a:rPr>
                  <a:t> É a diferença entre o maior e o menor valor do conjunto.</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Maior valor: 15</a:t>
                </a:r>
              </a:p>
              <a:p>
                <a:pPr marL="0" indent="0" algn="just">
                  <a:buNone/>
                </a:pPr>
                <a:r>
                  <a:rPr lang="pt-BR" sz="2000" dirty="0">
                    <a:solidFill>
                      <a:schemeClr val="tx1"/>
                    </a:solidFill>
                    <a:latin typeface="Arial" panose="020B0604020202020204" pitchFamily="34" charset="0"/>
                    <a:cs typeface="Arial" panose="020B0604020202020204" pitchFamily="34" charset="0"/>
                  </a:rPr>
                  <a:t>                                Amplitude: </a:t>
                </a:r>
                <a14:m>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15−8=</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7</m:t>
                    </m:r>
                  </m:oMath>
                </a14:m>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Menor valor: 8</a:t>
                </a:r>
              </a:p>
            </p:txBody>
          </p:sp>
        </mc:Choice>
        <mc:Fallback xmlns="">
          <p:sp>
            <p:nvSpPr>
              <p:cNvPr id="13" name="Espaço Reservado para Conteúdo 2">
                <a:extLst>
                  <a:ext uri="{FF2B5EF4-FFF2-40B4-BE49-F238E27FC236}">
                    <a16:creationId xmlns:a16="http://schemas.microsoft.com/office/drawing/2014/main" id="{E6F3AB25-00A3-2026-7359-08F0A8F91738}"/>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500" t="-193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459E5051-F0D7-B87A-D564-3B315CCA147E}"/>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18AAF257-8BF8-00C7-BCC5-73FE57B909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9732F579-8900-055E-3946-CB94EC0CA78D}"/>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9AB22F30-CDAE-F5F7-CE66-76FD1DE9E4A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
        <p:nvSpPr>
          <p:cNvPr id="3" name="Chave Direita 2">
            <a:extLst>
              <a:ext uri="{FF2B5EF4-FFF2-40B4-BE49-F238E27FC236}">
                <a16:creationId xmlns:a16="http://schemas.microsoft.com/office/drawing/2014/main" id="{778DDB33-EF0D-2E5D-4660-4DBD2F395DE0}"/>
              </a:ext>
            </a:extLst>
          </p:cNvPr>
          <p:cNvSpPr/>
          <p:nvPr/>
        </p:nvSpPr>
        <p:spPr>
          <a:xfrm>
            <a:off x="1847528" y="4725144"/>
            <a:ext cx="360040" cy="720080"/>
          </a:xfrm>
          <a:prstGeom prst="righ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4" name="Picture 6">
            <a:extLst>
              <a:ext uri="{FF2B5EF4-FFF2-40B4-BE49-F238E27FC236}">
                <a16:creationId xmlns:a16="http://schemas.microsoft.com/office/drawing/2014/main" id="{F800A9D7-48AC-D420-B109-1C6A75525CDA}"/>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081261"/>
      </p:ext>
    </p:extLst>
  </p:cSld>
  <p:clrMapOvr>
    <a:masterClrMapping/>
  </p:clrMapOvr>
  <p:transition spd="slow" advTm="180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65CC-C7E6-DE7C-3518-6B8C8CC2604F}"/>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2EF893BD-7514-6FBF-2C4E-2A404637311F}"/>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8681C565-0EA3-2F31-9F82-B5A6E1579693}"/>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753C357-17B8-B63C-0760-5023774C89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4304143-04D2-A768-32A2-8DE2180A8EB8}"/>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9DEFD0E-D071-2191-D969-AE6BC9893A25}"/>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BD55EFAE-A7D0-3A7E-59A9-3B176C0DC3B3}"/>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85" r="985"/>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60912"/>
      </p:ext>
    </p:extLst>
  </p:cSld>
  <p:clrMapOvr>
    <a:masterClrMapping/>
  </p:clrMapOvr>
  <p:transition spd="slow" advTm="60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E14B9-0F59-E212-218E-AAAD1BD661F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40CDCDD0-7E0C-A537-0650-9BC3FC33B066}"/>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Resolução:</a:t>
                </a:r>
                <a:r>
                  <a:rPr lang="pt-BR" sz="2000" b="1" dirty="0">
                    <a:solidFill>
                      <a:schemeClr val="tx1"/>
                    </a:solidFill>
                    <a:latin typeface="Arial" panose="020B0604020202020204" pitchFamily="34" charset="0"/>
                    <a:cs typeface="Arial" panose="020B0604020202020204" pitchFamily="34" charset="0"/>
                  </a:rPr>
                  <a:t> </a:t>
                </a:r>
              </a:p>
              <a:p>
                <a:pPr marL="0" indent="0" algn="just">
                  <a:buNone/>
                </a:pPr>
                <a:r>
                  <a:rPr lang="pt-BR" sz="2000" dirty="0">
                    <a:solidFill>
                      <a:schemeClr val="tx1"/>
                    </a:solidFill>
                    <a:latin typeface="Arial" panose="020B0604020202020204" pitchFamily="34" charset="0"/>
                    <a:cs typeface="Arial" panose="020B0604020202020204" pitchFamily="34" charset="0"/>
                  </a:rPr>
                  <a:t>Antes de calcular, é recomendado organizar os dados em ordem crescente (do menor para o maior):</a:t>
                </a:r>
              </a:p>
              <a:p>
                <a:pPr marL="0" indent="0" algn="just">
                  <a:buNone/>
                </a:pPr>
                <a:r>
                  <a:rPr lang="pt-BR" sz="2000" dirty="0">
                    <a:solidFill>
                      <a:schemeClr val="tx1"/>
                    </a:solidFill>
                    <a:highlight>
                      <a:srgbClr val="FFFF00"/>
                    </a:highlight>
                    <a:latin typeface="Arial" panose="020B0604020202020204" pitchFamily="34" charset="0"/>
                    <a:cs typeface="Arial" panose="020B0604020202020204" pitchFamily="34" charset="0"/>
                  </a:rPr>
                  <a:t>8, 10, 10, 12, 15</a:t>
                </a: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b="1" dirty="0">
                    <a:solidFill>
                      <a:srgbClr val="C00000"/>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Variância populacional:</a:t>
                </a:r>
                <a:r>
                  <a:rPr lang="pt-BR" sz="2000" dirty="0">
                    <a:solidFill>
                      <a:schemeClr val="tx1"/>
                    </a:solidFill>
                    <a:latin typeface="Arial" panose="020B0604020202020204" pitchFamily="34" charset="0"/>
                    <a:cs typeface="Arial" panose="020B0604020202020204" pitchFamily="34" charset="0"/>
                  </a:rPr>
                  <a:t> Mede o quão distante os valores estão da média. Elevamos ao quadrado a diferença entre cada dado e a média, somamos tudo e dividimos pelo total de elementos (ou dividimos por </a:t>
                </a:r>
                <a14:m>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𝑛</m:t>
                    </m:r>
                    <m:r>
                      <a:rPr lang="pt-BR" sz="2000" b="0" i="1" smtClean="0">
                        <a:solidFill>
                          <a:schemeClr val="tx1"/>
                        </a:solidFill>
                        <a:latin typeface="Cambria Math" panose="02040503050406030204" pitchFamily="18" charset="0"/>
                        <a:cs typeface="Arial" panose="020B0604020202020204" pitchFamily="34" charset="0"/>
                      </a:rPr>
                      <m:t>−1</m:t>
                    </m:r>
                  </m:oMath>
                </a14:m>
                <a:r>
                  <a:rPr lang="pt-BR" sz="2000" dirty="0">
                    <a:solidFill>
                      <a:schemeClr val="tx1"/>
                    </a:solidFill>
                    <a:latin typeface="Arial" panose="020B0604020202020204" pitchFamily="34" charset="0"/>
                    <a:cs typeface="Arial" panose="020B0604020202020204" pitchFamily="34" charset="0"/>
                  </a:rPr>
                  <a:t>, se for uma amostra). Utilizaremos a fórmula populacional:</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1900" b="0" i="1" smtClean="0">
                          <a:solidFill>
                            <a:schemeClr val="tx1"/>
                          </a:solidFill>
                          <a:latin typeface="Cambria Math" panose="02040503050406030204" pitchFamily="18" charset="0"/>
                          <a:cs typeface="Arial" panose="020B0604020202020204" pitchFamily="34" charset="0"/>
                        </a:rPr>
                        <m:t>𝑉𝑎𝑟𝑖</m:t>
                      </m:r>
                      <m:r>
                        <a:rPr lang="pt-BR" sz="1900" b="0" i="1" smtClean="0">
                          <a:solidFill>
                            <a:schemeClr val="tx1"/>
                          </a:solidFill>
                          <a:latin typeface="Cambria Math" panose="02040503050406030204" pitchFamily="18" charset="0"/>
                          <a:cs typeface="Arial" panose="020B0604020202020204" pitchFamily="34" charset="0"/>
                        </a:rPr>
                        <m:t>â</m:t>
                      </m:r>
                      <m:r>
                        <a:rPr lang="pt-BR" sz="1900" b="0" i="1" smtClean="0">
                          <a:solidFill>
                            <a:schemeClr val="tx1"/>
                          </a:solidFill>
                          <a:latin typeface="Cambria Math" panose="02040503050406030204" pitchFamily="18" charset="0"/>
                          <a:cs typeface="Arial" panose="020B0604020202020204" pitchFamily="34" charset="0"/>
                        </a:rPr>
                        <m:t>𝑛𝑐𝑖𝑎</m:t>
                      </m:r>
                      <m:r>
                        <a:rPr lang="pt-BR" sz="1900" b="0" i="1" smtClean="0">
                          <a:solidFill>
                            <a:schemeClr val="tx1"/>
                          </a:solidFill>
                          <a:latin typeface="Cambria Math" panose="02040503050406030204" pitchFamily="18" charset="0"/>
                          <a:cs typeface="Arial" panose="020B0604020202020204" pitchFamily="34" charset="0"/>
                        </a:rPr>
                        <m:t>=</m:t>
                      </m:r>
                      <m:f>
                        <m:fPr>
                          <m:ctrlPr>
                            <a:rPr lang="pt-BR" sz="1900" b="0" i="1" smtClean="0">
                              <a:solidFill>
                                <a:schemeClr val="tx1"/>
                              </a:solidFill>
                              <a:latin typeface="Cambria Math" panose="02040503050406030204" pitchFamily="18" charset="0"/>
                              <a:cs typeface="Arial" panose="020B0604020202020204" pitchFamily="34" charset="0"/>
                            </a:rPr>
                          </m:ctrlPr>
                        </m:fPr>
                        <m:num>
                          <m:sSup>
                            <m:sSupPr>
                              <m:ctrlPr>
                                <a:rPr lang="pt-BR" sz="1900" b="0" i="1" smtClean="0">
                                  <a:solidFill>
                                    <a:schemeClr val="tx1"/>
                                  </a:solidFill>
                                  <a:latin typeface="Cambria Math" panose="02040503050406030204" pitchFamily="18" charset="0"/>
                                  <a:cs typeface="Arial" panose="020B0604020202020204" pitchFamily="34" charset="0"/>
                                </a:rPr>
                              </m:ctrlPr>
                            </m:sSupPr>
                            <m:e>
                              <m:d>
                                <m:dPr>
                                  <m:ctrlPr>
                                    <a:rPr lang="pt-BR" sz="1900" b="0" i="1" smtClean="0">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8−11</m:t>
                                  </m:r>
                                </m:e>
                              </m:d>
                            </m:e>
                            <m:sup>
                              <m:r>
                                <a:rPr lang="pt-BR" sz="1900" b="0" i="1" smtClean="0">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d>
                                <m:dPr>
                                  <m:ctrlPr>
                                    <a:rPr lang="pt-BR" sz="1900" i="1">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10</m:t>
                                  </m:r>
                                  <m:r>
                                    <a:rPr lang="pt-BR" sz="1900" i="1">
                                      <a:solidFill>
                                        <a:schemeClr val="tx1"/>
                                      </a:solidFill>
                                      <a:latin typeface="Cambria Math" panose="02040503050406030204" pitchFamily="18" charset="0"/>
                                      <a:cs typeface="Arial" panose="020B0604020202020204" pitchFamily="34" charset="0"/>
                                    </a:rPr>
                                    <m:t>−11</m:t>
                                  </m:r>
                                </m:e>
                              </m:d>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d>
                                <m:dPr>
                                  <m:ctrlPr>
                                    <a:rPr lang="pt-BR" sz="1900" i="1">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10</m:t>
                                  </m:r>
                                  <m:r>
                                    <a:rPr lang="pt-BR" sz="1900" i="1">
                                      <a:solidFill>
                                        <a:schemeClr val="tx1"/>
                                      </a:solidFill>
                                      <a:latin typeface="Cambria Math" panose="02040503050406030204" pitchFamily="18" charset="0"/>
                                      <a:cs typeface="Arial" panose="020B0604020202020204" pitchFamily="34" charset="0"/>
                                    </a:rPr>
                                    <m:t>−11</m:t>
                                  </m:r>
                                </m:e>
                              </m:d>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d>
                                <m:dPr>
                                  <m:ctrlPr>
                                    <a:rPr lang="pt-BR" sz="1900" i="1">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12</m:t>
                                  </m:r>
                                  <m:r>
                                    <a:rPr lang="pt-BR" sz="1900" i="1">
                                      <a:solidFill>
                                        <a:schemeClr val="tx1"/>
                                      </a:solidFill>
                                      <a:latin typeface="Cambria Math" panose="02040503050406030204" pitchFamily="18" charset="0"/>
                                      <a:cs typeface="Arial" panose="020B0604020202020204" pitchFamily="34" charset="0"/>
                                    </a:rPr>
                                    <m:t>−</m:t>
                                  </m:r>
                                  <m:r>
                                    <a:rPr lang="pt-BR" sz="1900" b="0" i="1" smtClean="0">
                                      <a:solidFill>
                                        <a:schemeClr val="tx1"/>
                                      </a:solidFill>
                                      <a:latin typeface="Cambria Math" panose="02040503050406030204" pitchFamily="18" charset="0"/>
                                      <a:cs typeface="Arial" panose="020B0604020202020204" pitchFamily="34" charset="0"/>
                                    </a:rPr>
                                    <m:t>11</m:t>
                                  </m:r>
                                </m:e>
                              </m:d>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b="0" i="1" smtClean="0">
                                  <a:solidFill>
                                    <a:schemeClr val="tx1"/>
                                  </a:solidFill>
                                  <a:latin typeface="Cambria Math" panose="02040503050406030204" pitchFamily="18" charset="0"/>
                                  <a:cs typeface="Arial" panose="020B0604020202020204" pitchFamily="34" charset="0"/>
                                </a:rPr>
                              </m:ctrlPr>
                            </m:sSupPr>
                            <m:e>
                              <m:d>
                                <m:dPr>
                                  <m:ctrlPr>
                                    <a:rPr lang="pt-BR" sz="1900" b="0" i="1" smtClean="0">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15−11</m:t>
                                  </m:r>
                                </m:e>
                              </m:d>
                            </m:e>
                            <m:sup>
                              <m:r>
                                <a:rPr lang="pt-BR" sz="1900" b="0" i="1" smtClean="0">
                                  <a:solidFill>
                                    <a:schemeClr val="tx1"/>
                                  </a:solidFill>
                                  <a:latin typeface="Cambria Math" panose="02040503050406030204" pitchFamily="18" charset="0"/>
                                  <a:cs typeface="Arial" panose="020B0604020202020204" pitchFamily="34" charset="0"/>
                                </a:rPr>
                                <m:t>2</m:t>
                              </m:r>
                            </m:sup>
                          </m:sSup>
                        </m:num>
                        <m:den>
                          <m:r>
                            <a:rPr lang="pt-BR" sz="1900" b="0" i="1" smtClean="0">
                              <a:solidFill>
                                <a:schemeClr val="tx1"/>
                              </a:solidFill>
                              <a:latin typeface="Cambria Math" panose="02040503050406030204" pitchFamily="18" charset="0"/>
                              <a:cs typeface="Arial" panose="020B0604020202020204" pitchFamily="34" charset="0"/>
                            </a:rPr>
                            <m:t>5</m:t>
                          </m:r>
                        </m:den>
                      </m:f>
                      <m:r>
                        <a:rPr lang="pt-BR" sz="1900" b="0" i="1" smtClean="0">
                          <a:solidFill>
                            <a:schemeClr val="tx1"/>
                          </a:solidFill>
                          <a:latin typeface="Cambria Math" panose="02040503050406030204" pitchFamily="18" charset="0"/>
                          <a:cs typeface="Arial" panose="020B0604020202020204" pitchFamily="34" charset="0"/>
                        </a:rPr>
                        <m:t>=</m:t>
                      </m:r>
                      <m:f>
                        <m:fPr>
                          <m:ctrlPr>
                            <a:rPr lang="pt-BR" sz="1900" b="0" i="1" smtClean="0">
                              <a:solidFill>
                                <a:schemeClr val="tx1"/>
                              </a:solidFill>
                              <a:latin typeface="Cambria Math" panose="02040503050406030204" pitchFamily="18" charset="0"/>
                              <a:cs typeface="Arial" panose="020B0604020202020204" pitchFamily="34" charset="0"/>
                            </a:rPr>
                          </m:ctrlPr>
                        </m:fPr>
                        <m:num>
                          <m:sSup>
                            <m:sSupPr>
                              <m:ctrlPr>
                                <a:rPr lang="pt-BR" sz="1900" b="0" i="1" smtClean="0">
                                  <a:solidFill>
                                    <a:schemeClr val="tx1"/>
                                  </a:solidFill>
                                  <a:latin typeface="Cambria Math" panose="02040503050406030204" pitchFamily="18" charset="0"/>
                                  <a:cs typeface="Arial" panose="020B0604020202020204" pitchFamily="34" charset="0"/>
                                </a:rPr>
                              </m:ctrlPr>
                            </m:sSupPr>
                            <m:e>
                              <m:d>
                                <m:dPr>
                                  <m:ctrlPr>
                                    <a:rPr lang="pt-BR" sz="1900" b="0" i="1" smtClean="0">
                                      <a:solidFill>
                                        <a:schemeClr val="tx1"/>
                                      </a:solidFill>
                                      <a:latin typeface="Cambria Math" panose="02040503050406030204" pitchFamily="18" charset="0"/>
                                      <a:cs typeface="Arial" panose="020B0604020202020204" pitchFamily="34" charset="0"/>
                                    </a:rPr>
                                  </m:ctrlPr>
                                </m:dPr>
                                <m:e>
                                  <m:r>
                                    <a:rPr lang="pt-BR" sz="1900" b="0" i="1" smtClean="0">
                                      <a:solidFill>
                                        <a:schemeClr val="tx1"/>
                                      </a:solidFill>
                                      <a:latin typeface="Cambria Math" panose="02040503050406030204" pitchFamily="18" charset="0"/>
                                      <a:cs typeface="Arial" panose="020B0604020202020204" pitchFamily="34" charset="0"/>
                                    </a:rPr>
                                    <m:t>−3</m:t>
                                  </m:r>
                                </m:e>
                              </m:d>
                            </m:e>
                            <m:sup>
                              <m:r>
                                <a:rPr lang="pt-BR" sz="1900" b="0" i="1" smtClean="0">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d>
                                <m:dPr>
                                  <m:ctrlPr>
                                    <a:rPr lang="pt-BR" sz="1900" i="1">
                                      <a:solidFill>
                                        <a:schemeClr val="tx1"/>
                                      </a:solidFill>
                                      <a:latin typeface="Cambria Math" panose="02040503050406030204" pitchFamily="18" charset="0"/>
                                      <a:cs typeface="Arial" panose="020B0604020202020204" pitchFamily="34" charset="0"/>
                                    </a:rPr>
                                  </m:ctrlPr>
                                </m:dPr>
                                <m:e>
                                  <m:r>
                                    <a:rPr lang="pt-BR" sz="1900" i="1">
                                      <a:solidFill>
                                        <a:schemeClr val="tx1"/>
                                      </a:solidFill>
                                      <a:latin typeface="Cambria Math" panose="02040503050406030204" pitchFamily="18" charset="0"/>
                                      <a:cs typeface="Arial" panose="020B0604020202020204" pitchFamily="34" charset="0"/>
                                    </a:rPr>
                                    <m:t>−</m:t>
                                  </m:r>
                                  <m:r>
                                    <a:rPr lang="pt-BR" sz="1900" b="0" i="1" smtClean="0">
                                      <a:solidFill>
                                        <a:schemeClr val="tx1"/>
                                      </a:solidFill>
                                      <a:latin typeface="Cambria Math" panose="02040503050406030204" pitchFamily="18" charset="0"/>
                                      <a:cs typeface="Arial" panose="020B0604020202020204" pitchFamily="34" charset="0"/>
                                    </a:rPr>
                                    <m:t>1</m:t>
                                  </m:r>
                                </m:e>
                              </m:d>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d>
                                <m:dPr>
                                  <m:ctrlPr>
                                    <a:rPr lang="pt-BR" sz="1900" i="1">
                                      <a:solidFill>
                                        <a:schemeClr val="tx1"/>
                                      </a:solidFill>
                                      <a:latin typeface="Cambria Math" panose="02040503050406030204" pitchFamily="18" charset="0"/>
                                      <a:cs typeface="Arial" panose="020B0604020202020204" pitchFamily="34" charset="0"/>
                                    </a:rPr>
                                  </m:ctrlPr>
                                </m:dPr>
                                <m:e>
                                  <m:r>
                                    <a:rPr lang="pt-BR" sz="1900" i="1">
                                      <a:solidFill>
                                        <a:schemeClr val="tx1"/>
                                      </a:solidFill>
                                      <a:latin typeface="Cambria Math" panose="02040503050406030204" pitchFamily="18" charset="0"/>
                                      <a:cs typeface="Arial" panose="020B0604020202020204" pitchFamily="34" charset="0"/>
                                    </a:rPr>
                                    <m:t>−</m:t>
                                  </m:r>
                                  <m:r>
                                    <a:rPr lang="pt-BR" sz="1900" b="0" i="1" smtClean="0">
                                      <a:solidFill>
                                        <a:schemeClr val="tx1"/>
                                      </a:solidFill>
                                      <a:latin typeface="Cambria Math" panose="02040503050406030204" pitchFamily="18" charset="0"/>
                                      <a:cs typeface="Arial" panose="020B0604020202020204" pitchFamily="34" charset="0"/>
                                    </a:rPr>
                                    <m:t>1</m:t>
                                  </m:r>
                                </m:e>
                              </m:d>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r>
                                <a:rPr lang="pt-BR" sz="1900" b="0" i="1" smtClean="0">
                                  <a:solidFill>
                                    <a:schemeClr val="tx1"/>
                                  </a:solidFill>
                                  <a:latin typeface="Cambria Math" panose="02040503050406030204" pitchFamily="18" charset="0"/>
                                  <a:cs typeface="Arial" panose="020B0604020202020204" pitchFamily="34" charset="0"/>
                                </a:rPr>
                                <m:t>1</m:t>
                              </m:r>
                            </m:e>
                            <m:sup>
                              <m:r>
                                <a:rPr lang="pt-BR" sz="1900" i="1">
                                  <a:solidFill>
                                    <a:schemeClr val="tx1"/>
                                  </a:solidFill>
                                  <a:latin typeface="Cambria Math" panose="02040503050406030204" pitchFamily="18" charset="0"/>
                                  <a:cs typeface="Arial" panose="020B0604020202020204" pitchFamily="34" charset="0"/>
                                </a:rPr>
                                <m:t>2</m:t>
                              </m:r>
                            </m:sup>
                          </m:sSup>
                          <m:r>
                            <a:rPr lang="pt-BR" sz="1900" b="0" i="1" smtClean="0">
                              <a:solidFill>
                                <a:schemeClr val="tx1"/>
                              </a:solidFill>
                              <a:latin typeface="Cambria Math" panose="02040503050406030204" pitchFamily="18" charset="0"/>
                              <a:cs typeface="Arial" panose="020B0604020202020204" pitchFamily="34" charset="0"/>
                            </a:rPr>
                            <m:t>+</m:t>
                          </m:r>
                          <m:sSup>
                            <m:sSupPr>
                              <m:ctrlPr>
                                <a:rPr lang="pt-BR" sz="1900" i="1">
                                  <a:solidFill>
                                    <a:schemeClr val="tx1"/>
                                  </a:solidFill>
                                  <a:latin typeface="Cambria Math" panose="02040503050406030204" pitchFamily="18" charset="0"/>
                                  <a:cs typeface="Arial" panose="020B0604020202020204" pitchFamily="34" charset="0"/>
                                </a:rPr>
                              </m:ctrlPr>
                            </m:sSupPr>
                            <m:e>
                              <m:r>
                                <a:rPr lang="pt-BR" sz="1900" b="0" i="1" smtClean="0">
                                  <a:solidFill>
                                    <a:schemeClr val="tx1"/>
                                  </a:solidFill>
                                  <a:latin typeface="Cambria Math" panose="02040503050406030204" pitchFamily="18" charset="0"/>
                                  <a:cs typeface="Arial" panose="020B0604020202020204" pitchFamily="34" charset="0"/>
                                </a:rPr>
                                <m:t>4</m:t>
                              </m:r>
                            </m:e>
                            <m:sup>
                              <m:r>
                                <a:rPr lang="pt-BR" sz="1900" i="1">
                                  <a:solidFill>
                                    <a:schemeClr val="tx1"/>
                                  </a:solidFill>
                                  <a:latin typeface="Cambria Math" panose="02040503050406030204" pitchFamily="18" charset="0"/>
                                  <a:cs typeface="Arial" panose="020B0604020202020204" pitchFamily="34" charset="0"/>
                                </a:rPr>
                                <m:t>2</m:t>
                              </m:r>
                            </m:sup>
                          </m:sSup>
                        </m:num>
                        <m:den>
                          <m:r>
                            <a:rPr lang="pt-BR" sz="1900" b="0" i="1" smtClean="0">
                              <a:solidFill>
                                <a:schemeClr val="tx1"/>
                              </a:solidFill>
                              <a:latin typeface="Cambria Math" panose="02040503050406030204" pitchFamily="18" charset="0"/>
                              <a:cs typeface="Arial" panose="020B0604020202020204" pitchFamily="34" charset="0"/>
                            </a:rPr>
                            <m:t>=</m:t>
                          </m:r>
                        </m:den>
                      </m:f>
                    </m:oMath>
                  </m:oMathPara>
                </a14:m>
                <a:endParaRPr lang="pt-BR" sz="1900" dirty="0">
                  <a:solidFill>
                    <a:schemeClr val="tx1"/>
                  </a:solidFill>
                  <a:latin typeface="Arial" panose="020B0604020202020204" pitchFamily="34" charset="0"/>
                  <a:cs typeface="Arial" panose="020B0604020202020204" pitchFamily="34" charset="0"/>
                </a:endParaRP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1900" b="0" i="1" smtClean="0">
                          <a:solidFill>
                            <a:schemeClr val="tx1"/>
                          </a:solidFill>
                          <a:latin typeface="Cambria Math" panose="02040503050406030204" pitchFamily="18" charset="0"/>
                          <a:cs typeface="Arial" panose="020B0604020202020204" pitchFamily="34" charset="0"/>
                        </a:rPr>
                        <m:t>𝑉𝑎𝑟𝑖</m:t>
                      </m:r>
                      <m:r>
                        <a:rPr lang="pt-BR" sz="1900" b="0" i="1" smtClean="0">
                          <a:solidFill>
                            <a:schemeClr val="tx1"/>
                          </a:solidFill>
                          <a:latin typeface="Cambria Math" panose="02040503050406030204" pitchFamily="18" charset="0"/>
                          <a:cs typeface="Arial" panose="020B0604020202020204" pitchFamily="34" charset="0"/>
                        </a:rPr>
                        <m:t>â</m:t>
                      </m:r>
                      <m:r>
                        <a:rPr lang="pt-BR" sz="1900" b="0" i="1" smtClean="0">
                          <a:solidFill>
                            <a:schemeClr val="tx1"/>
                          </a:solidFill>
                          <a:latin typeface="Cambria Math" panose="02040503050406030204" pitchFamily="18" charset="0"/>
                          <a:cs typeface="Arial" panose="020B0604020202020204" pitchFamily="34" charset="0"/>
                        </a:rPr>
                        <m:t>𝑛𝑐𝑖𝑎</m:t>
                      </m:r>
                      <m:r>
                        <a:rPr lang="pt-BR" sz="1900" i="1">
                          <a:solidFill>
                            <a:schemeClr val="tx1"/>
                          </a:solidFill>
                          <a:latin typeface="Cambria Math" panose="02040503050406030204" pitchFamily="18" charset="0"/>
                          <a:cs typeface="Arial" panose="020B0604020202020204" pitchFamily="34" charset="0"/>
                        </a:rPr>
                        <m:t>=</m:t>
                      </m:r>
                      <m:f>
                        <m:fPr>
                          <m:ctrlPr>
                            <a:rPr lang="pt-BR" sz="1900" i="1" smtClean="0">
                              <a:solidFill>
                                <a:schemeClr val="tx1"/>
                              </a:solidFill>
                              <a:latin typeface="Cambria Math" panose="02040503050406030204" pitchFamily="18" charset="0"/>
                              <a:cs typeface="Arial" panose="020B0604020202020204" pitchFamily="34" charset="0"/>
                            </a:rPr>
                          </m:ctrlPr>
                        </m:fPr>
                        <m:num>
                          <m:r>
                            <a:rPr lang="pt-BR" sz="1900" b="0" i="1" smtClean="0">
                              <a:solidFill>
                                <a:schemeClr val="tx1"/>
                              </a:solidFill>
                              <a:latin typeface="Cambria Math" panose="02040503050406030204" pitchFamily="18" charset="0"/>
                              <a:cs typeface="Arial" panose="020B0604020202020204" pitchFamily="34" charset="0"/>
                            </a:rPr>
                            <m:t>9+1+1+1+16</m:t>
                          </m:r>
                        </m:num>
                        <m:den>
                          <m:r>
                            <a:rPr lang="pt-BR" sz="1900" b="0" i="1" smtClean="0">
                              <a:solidFill>
                                <a:schemeClr val="tx1"/>
                              </a:solidFill>
                              <a:latin typeface="Cambria Math" panose="02040503050406030204" pitchFamily="18" charset="0"/>
                              <a:cs typeface="Arial" panose="020B0604020202020204" pitchFamily="34" charset="0"/>
                            </a:rPr>
                            <m:t>5</m:t>
                          </m:r>
                        </m:den>
                      </m:f>
                      <m:r>
                        <a:rPr lang="pt-BR" sz="1900" b="0" i="1" smtClean="0">
                          <a:solidFill>
                            <a:schemeClr val="tx1"/>
                          </a:solidFill>
                          <a:latin typeface="Cambria Math" panose="02040503050406030204" pitchFamily="18" charset="0"/>
                          <a:cs typeface="Arial" panose="020B0604020202020204" pitchFamily="34" charset="0"/>
                        </a:rPr>
                        <m:t>=</m:t>
                      </m:r>
                      <m:f>
                        <m:fPr>
                          <m:ctrlPr>
                            <a:rPr lang="pt-BR" sz="1900" b="0" i="1" smtClean="0">
                              <a:solidFill>
                                <a:schemeClr val="tx1"/>
                              </a:solidFill>
                              <a:latin typeface="Cambria Math" panose="02040503050406030204" pitchFamily="18" charset="0"/>
                              <a:cs typeface="Arial" panose="020B0604020202020204" pitchFamily="34" charset="0"/>
                            </a:rPr>
                          </m:ctrlPr>
                        </m:fPr>
                        <m:num>
                          <m:r>
                            <a:rPr lang="pt-BR" sz="1900" b="0" i="1" smtClean="0">
                              <a:solidFill>
                                <a:schemeClr val="tx1"/>
                              </a:solidFill>
                              <a:latin typeface="Cambria Math" panose="02040503050406030204" pitchFamily="18" charset="0"/>
                              <a:cs typeface="Arial" panose="020B0604020202020204" pitchFamily="34" charset="0"/>
                            </a:rPr>
                            <m:t>28</m:t>
                          </m:r>
                        </m:num>
                        <m:den>
                          <m:r>
                            <a:rPr lang="pt-BR" sz="1900" b="0" i="1" smtClean="0">
                              <a:solidFill>
                                <a:schemeClr val="tx1"/>
                              </a:solidFill>
                              <a:latin typeface="Cambria Math" panose="02040503050406030204" pitchFamily="18" charset="0"/>
                              <a:cs typeface="Arial" panose="020B0604020202020204" pitchFamily="34" charset="0"/>
                            </a:rPr>
                            <m:t>5</m:t>
                          </m:r>
                        </m:den>
                      </m:f>
                      <m:r>
                        <a:rPr lang="pt-BR" sz="1900" b="0" i="1" smtClean="0">
                          <a:solidFill>
                            <a:schemeClr val="tx1"/>
                          </a:solidFill>
                          <a:latin typeface="Cambria Math" panose="02040503050406030204" pitchFamily="18" charset="0"/>
                          <a:cs typeface="Arial" panose="020B0604020202020204" pitchFamily="34" charset="0"/>
                        </a:rPr>
                        <m:t>=</m:t>
                      </m:r>
                      <m:r>
                        <a:rPr lang="pt-BR" sz="1900" b="0" i="1" smtClean="0">
                          <a:solidFill>
                            <a:schemeClr val="tx1"/>
                          </a:solidFill>
                          <a:highlight>
                            <a:srgbClr val="FFFF00"/>
                          </a:highlight>
                          <a:latin typeface="Cambria Math" panose="02040503050406030204" pitchFamily="18" charset="0"/>
                          <a:cs typeface="Arial" panose="020B0604020202020204" pitchFamily="34" charset="0"/>
                        </a:rPr>
                        <m:t>5,6</m:t>
                      </m:r>
                    </m:oMath>
                  </m:oMathPara>
                </a14:m>
                <a:endParaRPr lang="pt-BR" sz="19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40CDCDD0-7E0C-A537-0650-9BC3FC33B066}"/>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50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85619DDA-3859-B578-6E49-9518C0C1528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8C30BD73-E1A2-C2EE-9330-3AC0D49C88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C75938BE-4212-8BD4-D65A-2A090E33822A}"/>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260B86A-5245-A016-A3D4-785CF5E6C06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6829FD32-2314-4DED-2B6B-B79A29BB1063}"/>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76497"/>
      </p:ext>
    </p:extLst>
  </p:cSld>
  <p:clrMapOvr>
    <a:masterClrMapping/>
  </p:clrMapOvr>
  <p:transition spd="slow" advTm="420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864F-7643-FE42-DC0D-678C0BCAC36C}"/>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C166EB7E-0724-37FE-7CC1-FEAD53BEB75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8DF83FE7-2ED7-49C7-75AD-55F5AAAAD915}"/>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1C968BFB-1FEE-E786-FF58-E517D898EC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E72B860C-293E-15BE-7970-9493645949D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97D78071-AA9A-27D1-4A1A-B7B4A45F644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C397F5D9-99D6-F60E-0A41-711AF10D4B2D}"/>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85" r="985"/>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6835"/>
      </p:ext>
    </p:extLst>
  </p:cSld>
  <p:clrMapOvr>
    <a:masterClrMapping/>
  </p:clrMapOvr>
  <p:transition spd="slow" advTm="60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AB12-0240-2E87-E1F8-35083E1AC9B9}"/>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CC2D9BF2-269E-FD89-81AD-49106936F07C}"/>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21C09E51-19EC-E1C7-5F85-60C4DDEDA3C5}"/>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90A01CF9-F0B1-807A-4802-A6FB3C9E05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2F6A64E2-5660-0BA2-3598-C0F4350E119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0437951-A6D3-4EB4-A8BB-4C006A9B6FC5}"/>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B703BB66-C576-0E02-E24B-EF76BF80DBA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564350"/>
      </p:ext>
    </p:extLst>
  </p:cSld>
  <p:clrMapOvr>
    <a:masterClrMapping/>
  </p:clrMapOvr>
  <p:transition spd="slow" advTm="120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42489-858A-BA86-39FF-75E93952498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21995B24-311F-EEC1-98A2-C6C700074FC4}"/>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 Resolvido</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b="1" dirty="0">
                    <a:solidFill>
                      <a:srgbClr val="C00000"/>
                    </a:solidFill>
                    <a:latin typeface="Arial" panose="020B0604020202020204" pitchFamily="34" charset="0"/>
                    <a:cs typeface="Arial" panose="020B0604020202020204" pitchFamily="34" charset="0"/>
                  </a:rPr>
                  <a:t>Resolução:</a:t>
                </a:r>
                <a:r>
                  <a:rPr lang="pt-BR" sz="2000" b="1" dirty="0">
                    <a:solidFill>
                      <a:schemeClr val="tx1"/>
                    </a:solidFill>
                    <a:latin typeface="Arial" panose="020B0604020202020204" pitchFamily="34" charset="0"/>
                    <a:cs typeface="Arial" panose="020B0604020202020204" pitchFamily="34" charset="0"/>
                  </a:rPr>
                  <a:t> </a:t>
                </a:r>
              </a:p>
              <a:p>
                <a:pPr marL="0" indent="0" algn="just">
                  <a:buNone/>
                </a:pPr>
                <a:r>
                  <a:rPr lang="pt-BR" sz="2000" dirty="0">
                    <a:solidFill>
                      <a:schemeClr val="tx1"/>
                    </a:solidFill>
                    <a:latin typeface="Arial" panose="020B0604020202020204" pitchFamily="34" charset="0"/>
                    <a:cs typeface="Arial" panose="020B0604020202020204" pitchFamily="34" charset="0"/>
                  </a:rPr>
                  <a:t>Antes de calcular, é recomendado organizar os dados em ordem crescente (do menor para o maior):</a:t>
                </a:r>
              </a:p>
              <a:p>
                <a:pPr marL="0" indent="0" algn="just">
                  <a:buNone/>
                </a:pPr>
                <a:r>
                  <a:rPr lang="pt-BR" sz="2000" dirty="0">
                    <a:solidFill>
                      <a:schemeClr val="tx1"/>
                    </a:solidFill>
                    <a:highlight>
                      <a:srgbClr val="FFFF00"/>
                    </a:highlight>
                    <a:latin typeface="Arial" panose="020B0604020202020204" pitchFamily="34" charset="0"/>
                    <a:cs typeface="Arial" panose="020B0604020202020204" pitchFamily="34" charset="0"/>
                  </a:rPr>
                  <a:t>8, 10, 10, 12, 15</a:t>
                </a:r>
                <a:endParaRPr lang="pt-BR" sz="2000" b="1" dirty="0">
                  <a:solidFill>
                    <a:schemeClr val="tx1"/>
                  </a:solidFill>
                  <a:latin typeface="Arial" panose="020B0604020202020204" pitchFamily="34" charset="0"/>
                  <a:cs typeface="Arial" panose="020B0604020202020204" pitchFamily="34" charset="0"/>
                </a:endParaRPr>
              </a:p>
              <a:p>
                <a:pPr marL="0" indent="0" algn="just">
                  <a:buNone/>
                </a:pPr>
                <a:endParaRPr lang="pt-BR" sz="2000" b="1"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tx1"/>
                    </a:solidFill>
                    <a:latin typeface="Arial" panose="020B0604020202020204" pitchFamily="34" charset="0"/>
                    <a:cs typeface="Arial" panose="020B0604020202020204" pitchFamily="34" charset="0"/>
                  </a:rPr>
                  <a:t>Desvio Padrão:</a:t>
                </a:r>
                <a:r>
                  <a:rPr lang="pt-BR" sz="2000" dirty="0">
                    <a:solidFill>
                      <a:schemeClr val="tx1"/>
                    </a:solidFill>
                    <a:latin typeface="Arial" panose="020B0604020202020204" pitchFamily="34" charset="0"/>
                    <a:cs typeface="Arial" panose="020B0604020202020204" pitchFamily="34" charset="0"/>
                  </a:rPr>
                  <a:t> É a raiz quadrada da variância. Ele indica a dispersão dos dados na mesma unidade original.</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𝐷𝑒𝑠𝑣𝑖𝑜</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latin typeface="Cambria Math" panose="02040503050406030204" pitchFamily="18" charset="0"/>
                          <a:cs typeface="Arial" panose="020B0604020202020204" pitchFamily="34" charset="0"/>
                        </a:rPr>
                        <m:t>𝑝𝑎𝑑𝑟</m:t>
                      </m:r>
                      <m:r>
                        <a:rPr lang="pt-BR" sz="2000" b="0" i="1" smtClean="0">
                          <a:solidFill>
                            <a:schemeClr val="tx1"/>
                          </a:solidFill>
                          <a:latin typeface="Cambria Math" panose="02040503050406030204" pitchFamily="18" charset="0"/>
                          <a:cs typeface="Arial" panose="020B0604020202020204" pitchFamily="34" charset="0"/>
                        </a:rPr>
                        <m:t>ã</m:t>
                      </m:r>
                      <m:r>
                        <a:rPr lang="pt-BR" sz="2000" b="0" i="1" smtClean="0">
                          <a:solidFill>
                            <a:schemeClr val="tx1"/>
                          </a:solidFill>
                          <a:latin typeface="Cambria Math" panose="02040503050406030204" pitchFamily="18" charset="0"/>
                          <a:cs typeface="Arial" panose="020B0604020202020204" pitchFamily="34" charset="0"/>
                        </a:rPr>
                        <m:t>𝑜</m:t>
                      </m:r>
                      <m:r>
                        <a:rPr lang="pt-BR" sz="2000" b="0" i="1" smtClean="0">
                          <a:solidFill>
                            <a:schemeClr val="tx1"/>
                          </a:solidFill>
                          <a:latin typeface="Cambria Math" panose="02040503050406030204" pitchFamily="18" charset="0"/>
                          <a:cs typeface="Arial" panose="020B0604020202020204" pitchFamily="34" charset="0"/>
                        </a:rPr>
                        <m:t>=</m:t>
                      </m:r>
                      <m:rad>
                        <m:radPr>
                          <m:degHide m:val="on"/>
                          <m:ctrlPr>
                            <a:rPr lang="pt-BR" sz="2000" i="1" smtClean="0">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e>
                      </m:rad>
                      <m:r>
                        <a:rPr lang="pt-BR" sz="2000" b="0" i="1" smtClean="0">
                          <a:solidFill>
                            <a:schemeClr val="tx1"/>
                          </a:solidFill>
                          <a:latin typeface="Cambria Math" panose="02040503050406030204" pitchFamily="18" charset="0"/>
                          <a:cs typeface="Arial" panose="020B0604020202020204" pitchFamily="34" charset="0"/>
                        </a:rPr>
                        <m:t>=</m:t>
                      </m:r>
                      <m:rad>
                        <m:radPr>
                          <m:degHide m:val="on"/>
                          <m:ctrlPr>
                            <a:rPr lang="pt-BR" sz="2000" i="1" smtClean="0">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5,6</m:t>
                          </m:r>
                        </m:e>
                      </m:rad>
                      <m:r>
                        <a:rPr lang="pt-BR" sz="2000" b="0" i="1" smtClean="0">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2,37</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21995B24-311F-EEC1-98A2-C6C700074FC4}"/>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50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FD541EF8-744D-8E65-FAD8-A24E2844BB63}"/>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A08F4160-01F7-C476-9E8A-BB60BC7E65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09F119C4-188A-5C1B-44F1-B19CBEFAD17C}"/>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A6B5C237-16E0-B3E6-B694-3E8BD9552D26}"/>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7746228-3B01-FFA0-67CD-1002E9E95FE6}"/>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36869"/>
      </p:ext>
    </p:extLst>
  </p:cSld>
  <p:clrMapOvr>
    <a:masterClrMapping/>
  </p:clrMapOvr>
  <p:transition spd="slow" advTm="180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7793-8D3D-920A-8549-B5A81A74039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206D73D1-D52E-CBA8-F643-F9F05537EF5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Média;</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Mediana;</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Amplitude;</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Variância;</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Desvio padrão.</a:t>
            </a:r>
          </a:p>
        </p:txBody>
      </p:sp>
      <p:cxnSp>
        <p:nvCxnSpPr>
          <p:cNvPr id="2" name="Conector reto 1">
            <a:extLst>
              <a:ext uri="{FF2B5EF4-FFF2-40B4-BE49-F238E27FC236}">
                <a16:creationId xmlns:a16="http://schemas.microsoft.com/office/drawing/2014/main" id="{6DE0E2E8-3270-E2F2-023C-D3941E79CD4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ED3150AC-A812-110A-278A-591BA9D12E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9EE42A3-1AD1-2528-A41C-6140CBDBA26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EE2009E9-4350-50F1-E52E-22A4B0EB750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36C43469-FF9A-3F6B-77A0-183BD345061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3" name="Tabela 2">
            <a:extLst>
              <a:ext uri="{FF2B5EF4-FFF2-40B4-BE49-F238E27FC236}">
                <a16:creationId xmlns:a16="http://schemas.microsoft.com/office/drawing/2014/main" id="{CE7E975C-9C3A-C709-C13B-A9F319C1E90D}"/>
              </a:ext>
            </a:extLst>
          </p:cNvPr>
          <p:cNvGraphicFramePr>
            <a:graphicFrameLocks noGrp="1"/>
          </p:cNvGraphicFramePr>
          <p:nvPr>
            <p:extLst>
              <p:ext uri="{D42A27DB-BD31-4B8C-83A1-F6EECF244321}">
                <p14:modId xmlns:p14="http://schemas.microsoft.com/office/powerpoint/2010/main" val="3820372333"/>
              </p:ext>
            </p:extLst>
          </p:nvPr>
        </p:nvGraphicFramePr>
        <p:xfrm>
          <a:off x="2351584" y="3508216"/>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4113430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BC4A7-50A8-4618-0616-DC158A6B179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7A11EADF-0A9F-4C6E-8C78-6D65E3FB0D7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Média:</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𝑚𝑒𝑑𝑖𝑎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14+18+20+22+26</m:t>
                          </m:r>
                        </m:num>
                        <m:den>
                          <m:r>
                            <a:rPr lang="pt-BR" sz="2000" b="0" i="1" smtClean="0">
                              <a:solidFill>
                                <a:schemeClr val="tx1"/>
                              </a:solidFill>
                              <a:latin typeface="Cambria Math" panose="02040503050406030204" pitchFamily="18" charset="0"/>
                              <a:cs typeface="Arial" panose="020B0604020202020204" pitchFamily="34" charset="0"/>
                            </a:rPr>
                            <m:t>5</m:t>
                          </m:r>
                        </m:den>
                      </m:f>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100</m:t>
                          </m:r>
                        </m:num>
                        <m:den>
                          <m:r>
                            <a:rPr lang="pt-BR" sz="2000" b="0" i="1" smtClean="0">
                              <a:solidFill>
                                <a:schemeClr val="tx1"/>
                              </a:solidFill>
                              <a:latin typeface="Cambria Math" panose="02040503050406030204" pitchFamily="18" charset="0"/>
                              <a:cs typeface="Arial" panose="020B0604020202020204" pitchFamily="34" charset="0"/>
                            </a:rPr>
                            <m:t>5</m:t>
                          </m:r>
                        </m:den>
                      </m:f>
                      <m:r>
                        <a:rPr lang="pt-BR" sz="2000" b="0" i="1" smtClean="0">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20</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7A11EADF-0A9F-4C6E-8C78-6D65E3FB0D72}"/>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4F6F3567-3B74-C253-BC4D-44D5F9997024}"/>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D80E5B80-21C1-847A-3DDF-AF1327E947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25FC1FD4-F3F6-0D32-D256-A018E54548BF}"/>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62131882-BF79-B6B6-D85B-1D9DF2F97737}"/>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EE59D6B-A3FD-45E7-5B0B-111DB33C7A63}"/>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193A5438-FED2-B9F6-19CC-BE4FDB5956A7}"/>
              </a:ext>
            </a:extLst>
          </p:cNvPr>
          <p:cNvGraphicFramePr>
            <a:graphicFrameLocks noGrp="1"/>
          </p:cNvGraphicFramePr>
          <p:nvPr>
            <p:extLst>
              <p:ext uri="{D42A27DB-BD31-4B8C-83A1-F6EECF244321}">
                <p14:modId xmlns:p14="http://schemas.microsoft.com/office/powerpoint/2010/main" val="1849370963"/>
              </p:ext>
            </p:extLst>
          </p:nvPr>
        </p:nvGraphicFramePr>
        <p:xfrm>
          <a:off x="7104112" y="4444320"/>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298444994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FF30-FEC8-759F-71AA-C9F9E54E791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DAF1E807-FA87-2685-E469-63F8C17C47B6}"/>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Mediana:</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14, 18, </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20</m:t>
                      </m:r>
                      <m:r>
                        <a:rPr lang="pt-BR" sz="2000" b="0" i="1" smtClean="0">
                          <a:solidFill>
                            <a:schemeClr val="tx1"/>
                          </a:solidFill>
                          <a:latin typeface="Cambria Math" panose="02040503050406030204" pitchFamily="18" charset="0"/>
                          <a:cs typeface="Arial" panose="020B0604020202020204" pitchFamily="34" charset="0"/>
                        </a:rPr>
                        <m:t>, 22, 26 </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𝑚𝑒𝑑𝑖𝑎𝑛𝑎</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=20</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DAF1E807-FA87-2685-E469-63F8C17C47B6}"/>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550BE9EE-5124-5689-E3E9-913C676A47B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64817F0-3133-04F4-A88F-90B9075B12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E57A5DB3-AF57-145F-835A-B43BE88FB321}"/>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849F76B9-E48C-8F01-537A-E92D4A91D6E2}"/>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35407228-6345-06DF-8B14-734E8736783F}"/>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EE2C7391-54C1-6C2D-41A4-289C060F6904}"/>
              </a:ext>
            </a:extLst>
          </p:cNvPr>
          <p:cNvGraphicFramePr>
            <a:graphicFrameLocks noGrp="1"/>
          </p:cNvGraphicFramePr>
          <p:nvPr>
            <p:extLst>
              <p:ext uri="{D42A27DB-BD31-4B8C-83A1-F6EECF244321}">
                <p14:modId xmlns:p14="http://schemas.microsoft.com/office/powerpoint/2010/main" val="1849370963"/>
              </p:ext>
            </p:extLst>
          </p:nvPr>
        </p:nvGraphicFramePr>
        <p:xfrm>
          <a:off x="7104112" y="4444320"/>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351023604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37381-7359-5BC6-8F0D-C1579688017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3B7D5E1C-ED9E-9766-BFD3-883D7FC9446E}"/>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Amplitude:</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highlight>
                            <a:srgbClr val="FFFF00"/>
                          </a:highlight>
                          <a:latin typeface="Cambria Math" panose="02040503050406030204" pitchFamily="18" charset="0"/>
                          <a:cs typeface="Arial" panose="020B0604020202020204" pitchFamily="34" charset="0"/>
                        </a:rPr>
                        <m:t>14</m:t>
                      </m:r>
                      <m:r>
                        <a:rPr lang="pt-BR" sz="2000" b="0" i="1" smtClean="0">
                          <a:solidFill>
                            <a:schemeClr val="tx1"/>
                          </a:solidFill>
                          <a:latin typeface="Cambria Math" panose="02040503050406030204" pitchFamily="18" charset="0"/>
                          <a:cs typeface="Arial" panose="020B0604020202020204" pitchFamily="34" charset="0"/>
                        </a:rPr>
                        <m:t>, 18, 20, 22, </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26</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𝑎𝑚𝑝𝑙𝑖𝑡𝑢𝑑𝑒</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=26−14=12</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3B7D5E1C-ED9E-9766-BFD3-883D7FC9446E}"/>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8AAD911A-878C-7B1B-A649-304899DB6A6F}"/>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9E96621-B997-35EC-0934-92D604E26F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3236AA65-CDA3-AF35-CF48-3C720E2671E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AEA81C75-F4F2-EA9E-359C-2D8ECA33535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5EBCFDC3-4A49-69D2-21D0-58AE0F5E8CA0}"/>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69400082-818C-5EB7-DA79-4FC625E63806}"/>
              </a:ext>
            </a:extLst>
          </p:cNvPr>
          <p:cNvGraphicFramePr>
            <a:graphicFrameLocks noGrp="1"/>
          </p:cNvGraphicFramePr>
          <p:nvPr>
            <p:extLst>
              <p:ext uri="{D42A27DB-BD31-4B8C-83A1-F6EECF244321}">
                <p14:modId xmlns:p14="http://schemas.microsoft.com/office/powerpoint/2010/main" val="3053063376"/>
              </p:ext>
            </p:extLst>
          </p:nvPr>
        </p:nvGraphicFramePr>
        <p:xfrm>
          <a:off x="7104112" y="4444320"/>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297825345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99990-3C3D-02F6-AEA6-926073A2E9A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E3C20E83-4FEF-DA43-6E68-24ED49474C6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Variância populacional:</a:t>
                </a:r>
              </a:p>
              <a:p>
                <a:pPr marL="0" indent="0" algn="just">
                  <a:buNone/>
                </a:pPr>
                <a:endParaRPr lang="pt-BR" sz="1000" b="0" i="1" dirty="0">
                  <a:solidFill>
                    <a:schemeClr val="tx1"/>
                  </a:solidFill>
                  <a:latin typeface="Cambria Math" panose="02040503050406030204" pitchFamily="18"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i="1" dirty="0" smtClean="0">
                              <a:solidFill>
                                <a:schemeClr val="tx1"/>
                              </a:solidFill>
                              <a:latin typeface="Cambria Math" panose="02040503050406030204" pitchFamily="18" charset="0"/>
                              <a:cs typeface="Arial" panose="020B0604020202020204" pitchFamily="34" charset="0"/>
                            </a:rPr>
                          </m:ctrlPr>
                        </m:fPr>
                        <m:num>
                          <m:sSup>
                            <m:sSupPr>
                              <m:ctrlPr>
                                <a:rPr lang="pt-BR" sz="2000" i="1" dirty="0" smtClean="0">
                                  <a:solidFill>
                                    <a:schemeClr val="tx1"/>
                                  </a:solidFill>
                                  <a:latin typeface="Cambria Math" panose="02040503050406030204" pitchFamily="18" charset="0"/>
                                  <a:cs typeface="Arial" panose="020B0604020202020204" pitchFamily="34" charset="0"/>
                                </a:rPr>
                              </m:ctrlPr>
                            </m:sSupPr>
                            <m:e>
                              <m:d>
                                <m:dPr>
                                  <m:ctrlPr>
                                    <a:rPr lang="pt-BR" sz="2000" i="1" dirty="0" smtClean="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14−20</m:t>
                                  </m:r>
                                </m:e>
                              </m:d>
                            </m:e>
                            <m:sup>
                              <m:r>
                                <a:rPr lang="pt-BR" sz="2000" b="0" i="1" dirty="0" smtClean="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18</m:t>
                                  </m:r>
                                  <m:r>
                                    <a:rPr lang="pt-BR" sz="2000" i="1" dirty="0" smtClean="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20</m:t>
                                  </m:r>
                                  <m:r>
                                    <a:rPr lang="pt-BR" sz="2000" i="1" dirty="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smtClean="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22</m:t>
                                  </m:r>
                                  <m:r>
                                    <a:rPr lang="pt-BR" sz="2000" i="1" dirty="0" smtClean="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26</m:t>
                                  </m:r>
                                  <m:r>
                                    <a:rPr lang="pt-BR" sz="2000" i="1" dirty="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num>
                        <m:den>
                          <m:r>
                            <a:rPr lang="pt-BR" sz="2000" b="0" i="1" dirty="0" smtClean="0">
                              <a:solidFill>
                                <a:schemeClr val="tx1"/>
                              </a:solidFill>
                              <a:latin typeface="Cambria Math" panose="02040503050406030204" pitchFamily="18" charset="0"/>
                              <a:cs typeface="Arial" panose="020B0604020202020204" pitchFamily="34" charset="0"/>
                            </a:rPr>
                            <m:t>5</m:t>
                          </m:r>
                        </m:den>
                      </m:f>
                    </m:oMath>
                  </m:oMathPara>
                </a14:m>
                <a:endParaRPr lang="pt-BR" sz="2000" i="1" dirty="0">
                  <a:solidFill>
                    <a:schemeClr val="tx1"/>
                  </a:solidFill>
                  <a:latin typeface="Cambria Math" panose="02040503050406030204" pitchFamily="18"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sSup>
                            <m:sSupPr>
                              <m:ctrlPr>
                                <a:rPr lang="pt-BR" sz="2000" b="0" i="1" smtClean="0">
                                  <a:solidFill>
                                    <a:schemeClr val="tx1"/>
                                  </a:solidFill>
                                  <a:latin typeface="Cambria Math" panose="02040503050406030204" pitchFamily="18" charset="0"/>
                                  <a:cs typeface="Arial" panose="020B0604020202020204" pitchFamily="34" charset="0"/>
                                </a:rPr>
                              </m:ctrlPr>
                            </m:sSupPr>
                            <m:e>
                              <m:d>
                                <m:dPr>
                                  <m:ctrlPr>
                                    <a:rPr lang="pt-BR" sz="2000" b="0" i="1" smtClean="0">
                                      <a:solidFill>
                                        <a:schemeClr val="tx1"/>
                                      </a:solidFill>
                                      <a:latin typeface="Cambria Math" panose="02040503050406030204" pitchFamily="18" charset="0"/>
                                      <a:cs typeface="Arial" panose="020B0604020202020204" pitchFamily="34" charset="0"/>
                                    </a:rPr>
                                  </m:ctrlPr>
                                </m:dPr>
                                <m:e>
                                  <m:r>
                                    <a:rPr lang="pt-BR" sz="2000" b="0" i="1" smtClean="0">
                                      <a:solidFill>
                                        <a:schemeClr val="tx1"/>
                                      </a:solidFill>
                                      <a:latin typeface="Cambria Math" panose="02040503050406030204" pitchFamily="18" charset="0"/>
                                      <a:cs typeface="Arial" panose="020B0604020202020204" pitchFamily="34" charset="0"/>
                                    </a:rPr>
                                    <m:t>−6</m:t>
                                  </m:r>
                                </m:e>
                              </m:d>
                            </m:e>
                            <m:sup>
                              <m:r>
                                <a:rPr lang="pt-BR" sz="2000" b="0" i="1" smtClean="0">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d>
                                <m:dPr>
                                  <m:ctrlPr>
                                    <a:rPr lang="pt-BR" sz="2000" i="1" smtClean="0">
                                      <a:solidFill>
                                        <a:schemeClr val="tx1"/>
                                      </a:solidFill>
                                      <a:latin typeface="Cambria Math" panose="02040503050406030204" pitchFamily="18" charset="0"/>
                                      <a:cs typeface="Arial" panose="020B0604020202020204" pitchFamily="34" charset="0"/>
                                    </a:rPr>
                                  </m:ctrlPr>
                                </m:dPr>
                                <m:e>
                                  <m:r>
                                    <a:rPr lang="pt-BR" sz="2000" b="0" i="1" smtClean="0">
                                      <a:solidFill>
                                        <a:schemeClr val="tx1"/>
                                      </a:solidFill>
                                      <a:latin typeface="Cambria Math" panose="02040503050406030204" pitchFamily="18" charset="0"/>
                                      <a:cs typeface="Arial" panose="020B0604020202020204" pitchFamily="34" charset="0"/>
                                    </a:rPr>
                                    <m:t>−2</m:t>
                                  </m:r>
                                </m:e>
                              </m:d>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0</m:t>
                              </m:r>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6</m:t>
                              </m:r>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2</m:t>
                              </m:r>
                            </m:e>
                            <m:sup>
                              <m:r>
                                <a:rPr lang="pt-BR" sz="2000" i="1">
                                  <a:solidFill>
                                    <a:schemeClr val="tx1"/>
                                  </a:solidFill>
                                  <a:latin typeface="Cambria Math" panose="02040503050406030204" pitchFamily="18" charset="0"/>
                                  <a:cs typeface="Arial" panose="020B0604020202020204" pitchFamily="34" charset="0"/>
                                </a:rPr>
                                <m:t>2</m:t>
                              </m:r>
                            </m:sup>
                          </m:sSup>
                        </m:num>
                        <m:den>
                          <m:r>
                            <a:rPr lang="pt-BR" sz="2000" b="0" i="1" smtClean="0">
                              <a:solidFill>
                                <a:schemeClr val="tx1"/>
                              </a:solidFill>
                              <a:latin typeface="Cambria Math" panose="02040503050406030204" pitchFamily="18" charset="0"/>
                              <a:cs typeface="Arial" panose="020B0604020202020204" pitchFamily="34" charset="0"/>
                            </a:rPr>
                            <m:t>5</m:t>
                          </m:r>
                        </m:den>
                      </m:f>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i="1">
                          <a:solidFill>
                            <a:schemeClr val="tx1"/>
                          </a:solidFill>
                          <a:latin typeface="Cambria Math" panose="02040503050406030204" pitchFamily="18" charset="0"/>
                          <a:cs typeface="Arial" panose="020B0604020202020204" pitchFamily="34" charset="0"/>
                        </a:rPr>
                        <m:t>=</m:t>
                      </m:r>
                      <m:f>
                        <m:fPr>
                          <m:ctrlPr>
                            <a:rPr lang="pt-BR" sz="2000" i="1">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36</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4</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0</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4</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36</m:t>
                          </m:r>
                        </m:num>
                        <m:den>
                          <m:r>
                            <a:rPr lang="pt-BR" sz="2000" b="0" i="1" smtClean="0">
                              <a:solidFill>
                                <a:schemeClr val="tx1"/>
                              </a:solidFill>
                              <a:latin typeface="Cambria Math" panose="02040503050406030204" pitchFamily="18" charset="0"/>
                              <a:cs typeface="Arial" panose="020B0604020202020204" pitchFamily="34" charset="0"/>
                            </a:rPr>
                            <m:t>5</m:t>
                          </m:r>
                        </m:den>
                      </m:f>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𝑣𝑎𝑟𝑖</m:t>
                      </m:r>
                      <m:r>
                        <a:rPr lang="pt-BR" sz="2000" i="1">
                          <a:solidFill>
                            <a:schemeClr val="tx1"/>
                          </a:solidFill>
                          <a:latin typeface="Cambria Math" panose="02040503050406030204" pitchFamily="18" charset="0"/>
                          <a:cs typeface="Arial" panose="020B0604020202020204" pitchFamily="34" charset="0"/>
                        </a:rPr>
                        <m:t>â</m:t>
                      </m:r>
                      <m:r>
                        <a:rPr lang="pt-BR" sz="2000" i="1">
                          <a:solidFill>
                            <a:schemeClr val="tx1"/>
                          </a:solidFill>
                          <a:latin typeface="Cambria Math" panose="02040503050406030204" pitchFamily="18" charset="0"/>
                          <a:cs typeface="Arial" panose="020B0604020202020204" pitchFamily="34" charset="0"/>
                        </a:rPr>
                        <m:t>𝑛𝑐𝑖𝑎</m:t>
                      </m:r>
                      <m:r>
                        <a:rPr lang="pt-BR" sz="2000" i="1">
                          <a:solidFill>
                            <a:schemeClr val="tx1"/>
                          </a:solidFill>
                          <a:latin typeface="Cambria Math" panose="02040503050406030204" pitchFamily="18" charset="0"/>
                          <a:cs typeface="Arial" panose="020B0604020202020204" pitchFamily="34" charset="0"/>
                        </a:rPr>
                        <m:t>=</m:t>
                      </m:r>
                      <m:f>
                        <m:fPr>
                          <m:ctrlPr>
                            <a:rPr lang="pt-BR" sz="2000" i="1">
                              <a:solidFill>
                                <a:schemeClr val="tx1"/>
                              </a:solidFill>
                              <a:latin typeface="Cambria Math" panose="02040503050406030204" pitchFamily="18" charset="0"/>
                              <a:cs typeface="Arial" panose="020B0604020202020204" pitchFamily="34" charset="0"/>
                            </a:rPr>
                          </m:ctrlPr>
                        </m:fPr>
                        <m:num>
                          <m:r>
                            <a:rPr lang="pt-BR" sz="2000" i="1">
                              <a:solidFill>
                                <a:schemeClr val="tx1"/>
                              </a:solidFill>
                              <a:latin typeface="Cambria Math" panose="02040503050406030204" pitchFamily="18" charset="0"/>
                              <a:cs typeface="Arial" panose="020B0604020202020204" pitchFamily="34" charset="0"/>
                            </a:rPr>
                            <m:t>8</m:t>
                          </m:r>
                          <m:r>
                            <a:rPr lang="pt-BR" sz="2000" b="0" i="1" smtClean="0">
                              <a:solidFill>
                                <a:schemeClr val="tx1"/>
                              </a:solidFill>
                              <a:latin typeface="Cambria Math" panose="02040503050406030204" pitchFamily="18" charset="0"/>
                              <a:cs typeface="Arial" panose="020B0604020202020204" pitchFamily="34" charset="0"/>
                            </a:rPr>
                            <m:t>0</m:t>
                          </m:r>
                        </m:num>
                        <m:den>
                          <m:r>
                            <a:rPr lang="pt-BR" sz="2000" b="0" i="1" smtClean="0">
                              <a:solidFill>
                                <a:schemeClr val="tx1"/>
                              </a:solidFill>
                              <a:latin typeface="Cambria Math" panose="02040503050406030204" pitchFamily="18" charset="0"/>
                              <a:cs typeface="Arial" panose="020B0604020202020204" pitchFamily="34" charset="0"/>
                            </a:rPr>
                            <m:t>5</m:t>
                          </m:r>
                        </m:den>
                      </m:f>
                    </m:oMath>
                  </m:oMathPara>
                </a14:m>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𝑣𝑎𝑟𝑖</m:t>
                      </m:r>
                      <m:r>
                        <a:rPr lang="pt-BR" sz="2000" i="1">
                          <a:solidFill>
                            <a:schemeClr val="tx1"/>
                          </a:solidFill>
                          <a:latin typeface="Cambria Math" panose="02040503050406030204" pitchFamily="18" charset="0"/>
                          <a:cs typeface="Arial" panose="020B0604020202020204" pitchFamily="34" charset="0"/>
                        </a:rPr>
                        <m:t>â</m:t>
                      </m:r>
                      <m:r>
                        <a:rPr lang="pt-BR" sz="2000" i="1">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16</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E3C20E83-4FEF-DA43-6E68-24ED49474C63}"/>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EFC5D0D4-6C05-6CF7-5878-B4B7205C5E7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B12095B-DA98-CD16-2941-5817C14F36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D80CC972-1D19-A305-9B3A-57B5194EBCE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87CA9C40-31D4-AFFE-5CF4-6EAEB7CEAE5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6CDA9B7D-02AA-4A94-9C77-5014B18F928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133924E6-265C-EDB3-7B21-3FB6A46A21C3}"/>
              </a:ext>
            </a:extLst>
          </p:cNvPr>
          <p:cNvGraphicFramePr>
            <a:graphicFrameLocks noGrp="1"/>
          </p:cNvGraphicFramePr>
          <p:nvPr>
            <p:extLst>
              <p:ext uri="{D42A27DB-BD31-4B8C-83A1-F6EECF244321}">
                <p14:modId xmlns:p14="http://schemas.microsoft.com/office/powerpoint/2010/main" val="3770704625"/>
              </p:ext>
            </p:extLst>
          </p:nvPr>
        </p:nvGraphicFramePr>
        <p:xfrm>
          <a:off x="7104112" y="4444320"/>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261593424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4354D-400B-56A4-85B3-C2AC5A65C5E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AE981689-87A7-3EDF-C4B9-0C76AF922EBC}"/>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lanchonete registrou a quantidade de salgados vendidos em 5 dias consecutivos, cujos os valores estão descritos na tabela a seguir.</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Desvio padrão populacional:</a:t>
                </a:r>
              </a:p>
              <a:p>
                <a:pPr marL="0" indent="0" algn="just">
                  <a:buNone/>
                </a:pPr>
                <a:endParaRPr lang="pt-BR" sz="1000" b="0" i="1" dirty="0">
                  <a:solidFill>
                    <a:schemeClr val="tx1"/>
                  </a:solidFill>
                  <a:latin typeface="Cambria Math" panose="02040503050406030204" pitchFamily="18"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𝑑𝑒𝑠𝑣𝑖𝑜</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latin typeface="Cambria Math" panose="02040503050406030204" pitchFamily="18" charset="0"/>
                          <a:cs typeface="Arial" panose="020B0604020202020204" pitchFamily="34" charset="0"/>
                        </a:rPr>
                        <m:t>𝑝𝑎𝑑𝑟</m:t>
                      </m:r>
                      <m:r>
                        <a:rPr lang="pt-BR" sz="2000" b="0" i="1" smtClean="0">
                          <a:solidFill>
                            <a:schemeClr val="tx1"/>
                          </a:solidFill>
                          <a:latin typeface="Cambria Math" panose="02040503050406030204" pitchFamily="18" charset="0"/>
                          <a:cs typeface="Arial" panose="020B0604020202020204" pitchFamily="34" charset="0"/>
                        </a:rPr>
                        <m:t>ã</m:t>
                      </m:r>
                      <m:r>
                        <a:rPr lang="pt-BR" sz="2000" b="0" i="1" smtClean="0">
                          <a:solidFill>
                            <a:schemeClr val="tx1"/>
                          </a:solidFill>
                          <a:latin typeface="Cambria Math" panose="02040503050406030204" pitchFamily="18" charset="0"/>
                          <a:cs typeface="Arial" panose="020B0604020202020204" pitchFamily="34" charset="0"/>
                        </a:rPr>
                        <m:t>𝑜</m:t>
                      </m:r>
                      <m:r>
                        <a:rPr lang="pt-BR" sz="2000" b="0" i="1" smtClean="0">
                          <a:solidFill>
                            <a:schemeClr val="tx1"/>
                          </a:solidFill>
                          <a:latin typeface="Cambria Math" panose="02040503050406030204" pitchFamily="18" charset="0"/>
                          <a:cs typeface="Arial" panose="020B0604020202020204" pitchFamily="34" charset="0"/>
                        </a:rPr>
                        <m:t>=</m:t>
                      </m:r>
                      <m:rad>
                        <m:radPr>
                          <m:degHide m:val="on"/>
                          <m:ctrlPr>
                            <a:rPr lang="pt-BR" sz="2000" b="0" i="1" smtClean="0">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e>
                      </m:rad>
                    </m:oMath>
                  </m:oMathPara>
                </a14:m>
                <a:endParaRPr lang="pt-BR" sz="5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𝑑𝑒𝑠𝑣𝑖𝑜</m:t>
                      </m:r>
                      <m:r>
                        <a:rPr lang="pt-BR" sz="2000" i="1">
                          <a:solidFill>
                            <a:schemeClr val="tx1"/>
                          </a:solidFill>
                          <a:latin typeface="Cambria Math" panose="02040503050406030204" pitchFamily="18" charset="0"/>
                          <a:cs typeface="Arial" panose="020B0604020202020204" pitchFamily="34" charset="0"/>
                        </a:rPr>
                        <m:t> </m:t>
                      </m:r>
                      <m:r>
                        <a:rPr lang="pt-BR" sz="2000" i="1">
                          <a:solidFill>
                            <a:schemeClr val="tx1"/>
                          </a:solidFill>
                          <a:latin typeface="Cambria Math" panose="02040503050406030204" pitchFamily="18" charset="0"/>
                          <a:cs typeface="Arial" panose="020B0604020202020204" pitchFamily="34" charset="0"/>
                        </a:rPr>
                        <m:t>𝑝𝑎𝑑𝑟</m:t>
                      </m:r>
                      <m:r>
                        <a:rPr lang="pt-BR" sz="2000" i="1">
                          <a:solidFill>
                            <a:schemeClr val="tx1"/>
                          </a:solidFill>
                          <a:latin typeface="Cambria Math" panose="02040503050406030204" pitchFamily="18" charset="0"/>
                          <a:cs typeface="Arial" panose="020B0604020202020204" pitchFamily="34" charset="0"/>
                        </a:rPr>
                        <m:t>ã</m:t>
                      </m:r>
                      <m:r>
                        <a:rPr lang="pt-BR" sz="2000" i="1">
                          <a:solidFill>
                            <a:schemeClr val="tx1"/>
                          </a:solidFill>
                          <a:latin typeface="Cambria Math" panose="02040503050406030204" pitchFamily="18" charset="0"/>
                          <a:cs typeface="Arial" panose="020B0604020202020204" pitchFamily="34" charset="0"/>
                        </a:rPr>
                        <m:t>𝑜</m:t>
                      </m:r>
                      <m:r>
                        <a:rPr lang="pt-BR" sz="2000" i="1">
                          <a:solidFill>
                            <a:schemeClr val="tx1"/>
                          </a:solidFill>
                          <a:latin typeface="Cambria Math" panose="02040503050406030204" pitchFamily="18" charset="0"/>
                          <a:cs typeface="Arial" panose="020B0604020202020204" pitchFamily="34" charset="0"/>
                        </a:rPr>
                        <m:t>=</m:t>
                      </m:r>
                      <m:rad>
                        <m:radPr>
                          <m:degHide m:val="on"/>
                          <m:ctrlPr>
                            <a:rPr lang="pt-BR" sz="2000" i="1">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16</m:t>
                          </m:r>
                        </m:e>
                      </m:rad>
                    </m:oMath>
                  </m:oMathPara>
                </a14:m>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𝑑𝑒𝑠𝑣𝑖𝑜</m:t>
                      </m:r>
                      <m:r>
                        <a:rPr lang="pt-BR" sz="2000" i="1">
                          <a:solidFill>
                            <a:schemeClr val="tx1"/>
                          </a:solidFill>
                          <a:latin typeface="Cambria Math" panose="02040503050406030204" pitchFamily="18" charset="0"/>
                          <a:cs typeface="Arial" panose="020B0604020202020204" pitchFamily="34" charset="0"/>
                        </a:rPr>
                        <m:t> </m:t>
                      </m:r>
                      <m:r>
                        <a:rPr lang="pt-BR" sz="2000" i="1">
                          <a:solidFill>
                            <a:schemeClr val="tx1"/>
                          </a:solidFill>
                          <a:latin typeface="Cambria Math" panose="02040503050406030204" pitchFamily="18" charset="0"/>
                          <a:cs typeface="Arial" panose="020B0604020202020204" pitchFamily="34" charset="0"/>
                        </a:rPr>
                        <m:t>𝑝𝑎𝑑𝑟</m:t>
                      </m:r>
                      <m:r>
                        <a:rPr lang="pt-BR" sz="2000" i="1">
                          <a:solidFill>
                            <a:schemeClr val="tx1"/>
                          </a:solidFill>
                          <a:latin typeface="Cambria Math" panose="02040503050406030204" pitchFamily="18" charset="0"/>
                          <a:cs typeface="Arial" panose="020B0604020202020204" pitchFamily="34" charset="0"/>
                        </a:rPr>
                        <m:t>ã</m:t>
                      </m:r>
                      <m:r>
                        <a:rPr lang="pt-BR" sz="2000" i="1">
                          <a:solidFill>
                            <a:schemeClr val="tx1"/>
                          </a:solidFill>
                          <a:latin typeface="Cambria Math" panose="02040503050406030204" pitchFamily="18" charset="0"/>
                          <a:cs typeface="Arial" panose="020B0604020202020204" pitchFamily="34" charset="0"/>
                        </a:rPr>
                        <m:t>𝑜</m:t>
                      </m:r>
                      <m:r>
                        <a:rPr lang="pt-BR" sz="2000" i="1">
                          <a:solidFill>
                            <a:schemeClr val="tx1"/>
                          </a:solidFill>
                          <a:latin typeface="Cambria Math" panose="02040503050406030204" pitchFamily="18" charset="0"/>
                          <a:cs typeface="Arial" panose="020B0604020202020204" pitchFamily="34" charset="0"/>
                        </a:rPr>
                        <m:t>=4</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AE981689-87A7-3EDF-C4B9-0C76AF922EBC}"/>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744DA1B4-1EE7-54C2-9C65-D096576B8A1A}"/>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A1281A84-E3D5-6373-840A-8934F2056A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E73C470-322B-911C-DDCC-A83D9902E04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A3A342C6-CA79-FF3E-27B4-F7AEF992DF53}"/>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284DBF4D-605F-73B8-8F29-C468062C6172}"/>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1CC189EB-9F5D-2252-942A-F3A6E3E475F4}"/>
              </a:ext>
            </a:extLst>
          </p:cNvPr>
          <p:cNvGraphicFramePr>
            <a:graphicFrameLocks noGrp="1"/>
          </p:cNvGraphicFramePr>
          <p:nvPr>
            <p:extLst>
              <p:ext uri="{D42A27DB-BD31-4B8C-83A1-F6EECF244321}">
                <p14:modId xmlns:p14="http://schemas.microsoft.com/office/powerpoint/2010/main" val="2419653730"/>
              </p:ext>
            </p:extLst>
          </p:nvPr>
        </p:nvGraphicFramePr>
        <p:xfrm>
          <a:off x="7104112" y="4444320"/>
          <a:ext cx="4887640" cy="2225040"/>
        </p:xfrm>
        <a:graphic>
          <a:graphicData uri="http://schemas.openxmlformats.org/drawingml/2006/table">
            <a:tbl>
              <a:tblPr firstRow="1" bandRow="1">
                <a:tableStyleId>{5C22544A-7EE6-4342-B048-85BDC9FD1C3A}</a:tableStyleId>
              </a:tblPr>
              <a:tblGrid>
                <a:gridCol w="2443820">
                  <a:extLst>
                    <a:ext uri="{9D8B030D-6E8A-4147-A177-3AD203B41FA5}">
                      <a16:colId xmlns:a16="http://schemas.microsoft.com/office/drawing/2014/main" val="2824348596"/>
                    </a:ext>
                  </a:extLst>
                </a:gridCol>
                <a:gridCol w="244382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Período</a:t>
                      </a:r>
                    </a:p>
                  </a:txBody>
                  <a:tcPr anchor="ctr"/>
                </a:tc>
                <a:tc>
                  <a:txBody>
                    <a:bodyPr/>
                    <a:lstStyle/>
                    <a:p>
                      <a:pPr algn="ctr"/>
                      <a:r>
                        <a:rPr lang="pt-BR" sz="1800" dirty="0">
                          <a:latin typeface="Arial" panose="020B0604020202020204" pitchFamily="34" charset="0"/>
                          <a:cs typeface="Arial" panose="020B0604020202020204" pitchFamily="34" charset="0"/>
                        </a:rPr>
                        <a:t>Salgados Vendidos</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4º Dia</a:t>
                      </a:r>
                    </a:p>
                  </a:txBody>
                  <a:tcPr anchor="ctr"/>
                </a:tc>
                <a:tc>
                  <a:txBody>
                    <a:bodyPr/>
                    <a:lstStyle/>
                    <a:p>
                      <a:pPr algn="ctr"/>
                      <a:r>
                        <a:rPr lang="pt-BR" sz="1800" dirty="0">
                          <a:latin typeface="Arial" panose="020B0604020202020204" pitchFamily="34" charset="0"/>
                          <a:cs typeface="Arial" panose="020B0604020202020204" pitchFamily="34" charset="0"/>
                        </a:rPr>
                        <a:t>22</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5º Dia</a:t>
                      </a:r>
                    </a:p>
                  </a:txBody>
                  <a:tcPr anchor="ctr"/>
                </a:tc>
                <a:tc>
                  <a:txBody>
                    <a:bodyPr/>
                    <a:lstStyle/>
                    <a:p>
                      <a:pPr algn="ctr"/>
                      <a:r>
                        <a:rPr lang="pt-BR" sz="18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2903900575"/>
                  </a:ext>
                </a:extLst>
              </a:tr>
            </a:tbl>
          </a:graphicData>
        </a:graphic>
      </p:graphicFrame>
    </p:spTree>
    <p:extLst>
      <p:ext uri="{BB962C8B-B14F-4D97-AF65-F5344CB8AC3E}">
        <p14:creationId xmlns:p14="http://schemas.microsoft.com/office/powerpoint/2010/main" val="83482693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D74C-9B4C-439A-45F8-4B7B318EEE66}"/>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F8314711-1A30-C5C8-991F-658135B4D97F}"/>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Média;</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Mediana;</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Amplitude;</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Variância;</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Desvio padrão.</a:t>
            </a:r>
          </a:p>
        </p:txBody>
      </p:sp>
      <p:cxnSp>
        <p:nvCxnSpPr>
          <p:cNvPr id="2" name="Conector reto 1">
            <a:extLst>
              <a:ext uri="{FF2B5EF4-FFF2-40B4-BE49-F238E27FC236}">
                <a16:creationId xmlns:a16="http://schemas.microsoft.com/office/drawing/2014/main" id="{4775E1E5-3E8B-3BFA-404E-8C30F53EAAF4}"/>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8376A963-E9D7-918C-C87B-E229EBB3F9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C5932A7-6A62-89A2-6BAE-A0C43801604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7F3CFD8-7305-A2B5-F54C-6E1476F7E77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18A9E940-FC89-0965-BB97-762A674CAB0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8" r="28"/>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54198906-F4DF-AF88-700F-2FC890189078}"/>
              </a:ext>
            </a:extLst>
          </p:cNvPr>
          <p:cNvGraphicFramePr>
            <a:graphicFrameLocks noGrp="1"/>
          </p:cNvGraphicFramePr>
          <p:nvPr>
            <p:extLst>
              <p:ext uri="{D42A27DB-BD31-4B8C-83A1-F6EECF244321}">
                <p14:modId xmlns:p14="http://schemas.microsoft.com/office/powerpoint/2010/main" val="2987723833"/>
              </p:ext>
            </p:extLst>
          </p:nvPr>
        </p:nvGraphicFramePr>
        <p:xfrm>
          <a:off x="6780656" y="4077072"/>
          <a:ext cx="5220000" cy="259588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70840">
                <a:tc>
                  <a:txBody>
                    <a:bodyPr/>
                    <a:lstStyle/>
                    <a:p>
                      <a:pPr algn="ctr"/>
                      <a:r>
                        <a:rPr lang="pt-BR" sz="1800" dirty="0">
                          <a:latin typeface="Arial" panose="020B0604020202020204" pitchFamily="34" charset="0"/>
                          <a:cs typeface="Arial" panose="020B0604020202020204" pitchFamily="34" charset="0"/>
                        </a:rPr>
                        <a:t>Alunos</a:t>
                      </a:r>
                    </a:p>
                  </a:txBody>
                  <a:tcPr anchor="ctr"/>
                </a:tc>
                <a:tc>
                  <a:txBody>
                    <a:bodyPr/>
                    <a:lstStyle/>
                    <a:p>
                      <a:pPr algn="ctr"/>
                      <a:r>
                        <a:rPr lang="pt-BR" sz="18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70840">
                <a:tc>
                  <a:txBody>
                    <a:bodyPr/>
                    <a:lstStyle/>
                    <a:p>
                      <a:pPr algn="ctr"/>
                      <a:r>
                        <a:rPr lang="pt-BR" sz="1800" dirty="0">
                          <a:latin typeface="Arial" panose="020B0604020202020204" pitchFamily="34" charset="0"/>
                          <a:cs typeface="Arial" panose="020B0604020202020204" pitchFamily="34" charset="0"/>
                        </a:rPr>
                        <a:t>Carlos</a:t>
                      </a:r>
                    </a:p>
                  </a:txBody>
                  <a:tcPr anchor="ctr"/>
                </a:tc>
                <a:tc>
                  <a:txBody>
                    <a:bodyPr/>
                    <a:lstStyle/>
                    <a:p>
                      <a:pPr algn="ctr"/>
                      <a:r>
                        <a:rPr lang="pt-BR" sz="18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70840">
                <a:tc>
                  <a:txBody>
                    <a:bodyPr/>
                    <a:lstStyle/>
                    <a:p>
                      <a:pPr algn="ctr"/>
                      <a:r>
                        <a:rPr lang="pt-BR" sz="1800" dirty="0">
                          <a:latin typeface="Arial" panose="020B0604020202020204" pitchFamily="34" charset="0"/>
                          <a:cs typeface="Arial" panose="020B0604020202020204" pitchFamily="34" charset="0"/>
                        </a:rPr>
                        <a:t>Daniele</a:t>
                      </a:r>
                    </a:p>
                  </a:txBody>
                  <a:tcPr anchor="ctr"/>
                </a:tc>
                <a:tc>
                  <a:txBody>
                    <a:bodyPr/>
                    <a:lstStyle/>
                    <a:p>
                      <a:pPr algn="ctr"/>
                      <a:r>
                        <a:rPr lang="pt-BR" sz="18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70840">
                <a:tc>
                  <a:txBody>
                    <a:bodyPr/>
                    <a:lstStyle/>
                    <a:p>
                      <a:pPr algn="ctr"/>
                      <a:r>
                        <a:rPr lang="pt-BR" sz="1800" dirty="0">
                          <a:latin typeface="Arial" panose="020B0604020202020204" pitchFamily="34" charset="0"/>
                          <a:cs typeface="Arial" panose="020B0604020202020204" pitchFamily="34" charset="0"/>
                        </a:rPr>
                        <a:t>Thiago</a:t>
                      </a:r>
                    </a:p>
                  </a:txBody>
                  <a:tcPr anchor="ctr"/>
                </a:tc>
                <a:tc>
                  <a:txBody>
                    <a:bodyPr/>
                    <a:lstStyle/>
                    <a:p>
                      <a:pPr algn="ctr"/>
                      <a:r>
                        <a:rPr lang="pt-BR" sz="18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70840">
                <a:tc>
                  <a:txBody>
                    <a:bodyPr/>
                    <a:lstStyle/>
                    <a:p>
                      <a:pPr algn="ctr"/>
                      <a:r>
                        <a:rPr lang="pt-BR" sz="1800" dirty="0">
                          <a:latin typeface="Arial" panose="020B0604020202020204" pitchFamily="34" charset="0"/>
                          <a:cs typeface="Arial" panose="020B0604020202020204" pitchFamily="34" charset="0"/>
                        </a:rPr>
                        <a:t>Aline</a:t>
                      </a:r>
                    </a:p>
                  </a:txBody>
                  <a:tcPr anchor="ctr"/>
                </a:tc>
                <a:tc>
                  <a:txBody>
                    <a:bodyPr/>
                    <a:lstStyle/>
                    <a:p>
                      <a:pPr algn="ctr"/>
                      <a:r>
                        <a:rPr lang="pt-BR" sz="18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70840">
                <a:tc>
                  <a:txBody>
                    <a:bodyPr/>
                    <a:lstStyle/>
                    <a:p>
                      <a:pPr algn="ctr"/>
                      <a:r>
                        <a:rPr lang="pt-BR" sz="1800" dirty="0">
                          <a:latin typeface="Arial" panose="020B0604020202020204" pitchFamily="34" charset="0"/>
                          <a:cs typeface="Arial" panose="020B0604020202020204" pitchFamily="34" charset="0"/>
                        </a:rPr>
                        <a:t>Júlio</a:t>
                      </a:r>
                    </a:p>
                  </a:txBody>
                  <a:tcPr anchor="ctr"/>
                </a:tc>
                <a:tc>
                  <a:txBody>
                    <a:bodyPr/>
                    <a:lstStyle/>
                    <a:p>
                      <a:pPr algn="ctr"/>
                      <a:r>
                        <a:rPr lang="pt-BR" sz="18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70840">
                <a:tc>
                  <a:txBody>
                    <a:bodyPr/>
                    <a:lstStyle/>
                    <a:p>
                      <a:pPr algn="ctr"/>
                      <a:r>
                        <a:rPr lang="pt-BR" sz="1800" dirty="0">
                          <a:latin typeface="Arial" panose="020B0604020202020204" pitchFamily="34" charset="0"/>
                          <a:cs typeface="Arial" panose="020B0604020202020204" pitchFamily="34" charset="0"/>
                        </a:rPr>
                        <a:t>Talita</a:t>
                      </a:r>
                    </a:p>
                  </a:txBody>
                  <a:tcPr anchor="ctr"/>
                </a:tc>
                <a:tc>
                  <a:txBody>
                    <a:bodyPr/>
                    <a:lstStyle/>
                    <a:p>
                      <a:pPr algn="ctr"/>
                      <a:r>
                        <a:rPr lang="pt-BR" sz="18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397819814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48BA-D4BE-5EE0-61FF-E2D0CB5808D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BC52CE7D-B800-F600-D582-6EE61E4C0D0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Média:</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𝑚𝑒𝑑𝑖𝑎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17+17+17+23+23+23</m:t>
                          </m:r>
                        </m:num>
                        <m:den>
                          <m:r>
                            <a:rPr lang="pt-BR" sz="2000" b="0" i="1" smtClean="0">
                              <a:solidFill>
                                <a:schemeClr val="tx1"/>
                              </a:solidFill>
                              <a:latin typeface="Cambria Math" panose="02040503050406030204" pitchFamily="18" charset="0"/>
                              <a:cs typeface="Arial" panose="020B0604020202020204" pitchFamily="34" charset="0"/>
                            </a:rPr>
                            <m:t>6</m:t>
                          </m:r>
                        </m:den>
                      </m:f>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120</m:t>
                          </m:r>
                        </m:num>
                        <m:den>
                          <m:r>
                            <a:rPr lang="pt-BR" sz="2000" b="0" i="1" smtClean="0">
                              <a:solidFill>
                                <a:schemeClr val="tx1"/>
                              </a:solidFill>
                              <a:latin typeface="Cambria Math" panose="02040503050406030204" pitchFamily="18" charset="0"/>
                              <a:cs typeface="Arial" panose="020B0604020202020204" pitchFamily="34" charset="0"/>
                            </a:rPr>
                            <m:t>6</m:t>
                          </m:r>
                        </m:den>
                      </m:f>
                      <m:r>
                        <a:rPr lang="pt-BR" sz="2000" b="0" i="1" smtClean="0">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20</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BC52CE7D-B800-F600-D582-6EE61E4C0D02}"/>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DADA8802-FCE2-0D07-E195-16CEB04469C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52B2C866-6A0D-C68D-B1D0-9AE1B916DE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FB844BBB-5FAA-708A-447C-746856F3C3A9}"/>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D15EBB0-04D0-5355-DFAE-01B2263DA5A4}"/>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7896E74F-31FC-51F5-429F-97752B5A0A46}"/>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7" name="Tabela 6">
            <a:extLst>
              <a:ext uri="{FF2B5EF4-FFF2-40B4-BE49-F238E27FC236}">
                <a16:creationId xmlns:a16="http://schemas.microsoft.com/office/drawing/2014/main" id="{83382BDB-8F01-87D2-1AD1-553FDE293433}"/>
              </a:ext>
            </a:extLst>
          </p:cNvPr>
          <p:cNvGraphicFramePr>
            <a:graphicFrameLocks noGrp="1"/>
          </p:cNvGraphicFramePr>
          <p:nvPr>
            <p:extLst>
              <p:ext uri="{D42A27DB-BD31-4B8C-83A1-F6EECF244321}">
                <p14:modId xmlns:p14="http://schemas.microsoft.com/office/powerpoint/2010/main" val="1880745111"/>
              </p:ext>
            </p:extLst>
          </p:nvPr>
        </p:nvGraphicFramePr>
        <p:xfrm>
          <a:off x="6852664" y="4394408"/>
          <a:ext cx="5220000" cy="234696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24000">
                <a:tc>
                  <a:txBody>
                    <a:bodyPr/>
                    <a:lstStyle/>
                    <a:p>
                      <a:pPr algn="ctr"/>
                      <a:r>
                        <a:rPr lang="pt-BR" sz="1600" dirty="0">
                          <a:latin typeface="Arial" panose="020B0604020202020204" pitchFamily="34" charset="0"/>
                          <a:cs typeface="Arial" panose="020B0604020202020204" pitchFamily="34" charset="0"/>
                        </a:rPr>
                        <a:t>Alunos</a:t>
                      </a:r>
                    </a:p>
                  </a:txBody>
                  <a:tcPr anchor="ctr"/>
                </a:tc>
                <a:tc>
                  <a:txBody>
                    <a:bodyPr/>
                    <a:lstStyle/>
                    <a:p>
                      <a:pPr algn="ctr"/>
                      <a:r>
                        <a:rPr lang="pt-BR" sz="16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24000">
                <a:tc>
                  <a:txBody>
                    <a:bodyPr/>
                    <a:lstStyle/>
                    <a:p>
                      <a:pPr algn="ctr"/>
                      <a:r>
                        <a:rPr lang="pt-BR" sz="1600" dirty="0">
                          <a:latin typeface="Arial" panose="020B0604020202020204" pitchFamily="34" charset="0"/>
                          <a:cs typeface="Arial" panose="020B0604020202020204" pitchFamily="34" charset="0"/>
                        </a:rPr>
                        <a:t>Carlos</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24000">
                <a:tc>
                  <a:txBody>
                    <a:bodyPr/>
                    <a:lstStyle/>
                    <a:p>
                      <a:pPr algn="ctr"/>
                      <a:r>
                        <a:rPr lang="pt-BR" sz="1600" dirty="0">
                          <a:latin typeface="Arial" panose="020B0604020202020204" pitchFamily="34" charset="0"/>
                          <a:cs typeface="Arial" panose="020B0604020202020204" pitchFamily="34" charset="0"/>
                        </a:rPr>
                        <a:t>Daniele</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24000">
                <a:tc>
                  <a:txBody>
                    <a:bodyPr/>
                    <a:lstStyle/>
                    <a:p>
                      <a:pPr algn="ctr"/>
                      <a:r>
                        <a:rPr lang="pt-BR" sz="1600" dirty="0">
                          <a:latin typeface="Arial" panose="020B0604020202020204" pitchFamily="34" charset="0"/>
                          <a:cs typeface="Arial" panose="020B0604020202020204" pitchFamily="34" charset="0"/>
                        </a:rPr>
                        <a:t>Thiago</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24000">
                <a:tc>
                  <a:txBody>
                    <a:bodyPr/>
                    <a:lstStyle/>
                    <a:p>
                      <a:pPr algn="ctr"/>
                      <a:r>
                        <a:rPr lang="pt-BR" sz="1600" dirty="0">
                          <a:latin typeface="Arial" panose="020B0604020202020204" pitchFamily="34" charset="0"/>
                          <a:cs typeface="Arial" panose="020B0604020202020204" pitchFamily="34" charset="0"/>
                        </a:rPr>
                        <a:t>Aline</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24000">
                <a:tc>
                  <a:txBody>
                    <a:bodyPr/>
                    <a:lstStyle/>
                    <a:p>
                      <a:pPr algn="ctr"/>
                      <a:r>
                        <a:rPr lang="pt-BR" sz="1600" dirty="0">
                          <a:latin typeface="Arial" panose="020B0604020202020204" pitchFamily="34" charset="0"/>
                          <a:cs typeface="Arial" panose="020B0604020202020204" pitchFamily="34" charset="0"/>
                        </a:rPr>
                        <a:t>Júlio</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24000">
                <a:tc>
                  <a:txBody>
                    <a:bodyPr/>
                    <a:lstStyle/>
                    <a:p>
                      <a:pPr algn="ctr"/>
                      <a:r>
                        <a:rPr lang="pt-BR" sz="1600" dirty="0">
                          <a:latin typeface="Arial" panose="020B0604020202020204" pitchFamily="34" charset="0"/>
                          <a:cs typeface="Arial" panose="020B0604020202020204" pitchFamily="34" charset="0"/>
                        </a:rPr>
                        <a:t>Talita</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130978013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7F76-774B-7C2B-2041-1CD24AC15A9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E8EEFD7E-CD3D-037C-A05F-1EE7B8A2FF58}"/>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Mediana:</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17, 17, </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17</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23</m:t>
                      </m:r>
                      <m:r>
                        <a:rPr lang="pt-BR" sz="2000" b="0" i="1" smtClean="0">
                          <a:solidFill>
                            <a:schemeClr val="tx1"/>
                          </a:solidFill>
                          <a:latin typeface="Cambria Math" panose="02040503050406030204" pitchFamily="18" charset="0"/>
                          <a:cs typeface="Arial" panose="020B0604020202020204" pitchFamily="34" charset="0"/>
                        </a:rPr>
                        <m:t> 23, 23 </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𝑚𝑒𝑑𝑖𝑎𝑛𝑎</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17+23</m:t>
                          </m:r>
                        </m:num>
                        <m:den>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40</m:t>
                          </m:r>
                        </m:num>
                        <m:den>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ea typeface="Cambria Math" panose="02040503050406030204" pitchFamily="18" charset="0"/>
                          <a:cs typeface="Arial" panose="020B0604020202020204" pitchFamily="34" charset="0"/>
                        </a:rPr>
                        <m:t>20</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E8EEFD7E-CD3D-037C-A05F-1EE7B8A2FF58}"/>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C0839805-5791-7E31-200B-EA52368BDBCA}"/>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41858AE-19CC-E347-EA82-287CF7E011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9906643F-81D8-FB9A-D2C7-DA81C082277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7D519C7-FE00-CB78-809A-91932301C919}"/>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5C121186-E222-3947-F195-FF9FFBBA892B}"/>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7" name="Tabela 6">
            <a:extLst>
              <a:ext uri="{FF2B5EF4-FFF2-40B4-BE49-F238E27FC236}">
                <a16:creationId xmlns:a16="http://schemas.microsoft.com/office/drawing/2014/main" id="{8D182766-69C1-E6EE-6594-78A8C4359EB3}"/>
              </a:ext>
            </a:extLst>
          </p:cNvPr>
          <p:cNvGraphicFramePr>
            <a:graphicFrameLocks noGrp="1"/>
          </p:cNvGraphicFramePr>
          <p:nvPr>
            <p:extLst>
              <p:ext uri="{D42A27DB-BD31-4B8C-83A1-F6EECF244321}">
                <p14:modId xmlns:p14="http://schemas.microsoft.com/office/powerpoint/2010/main" val="1880745111"/>
              </p:ext>
            </p:extLst>
          </p:nvPr>
        </p:nvGraphicFramePr>
        <p:xfrm>
          <a:off x="6852664" y="4394408"/>
          <a:ext cx="5220000" cy="234696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24000">
                <a:tc>
                  <a:txBody>
                    <a:bodyPr/>
                    <a:lstStyle/>
                    <a:p>
                      <a:pPr algn="ctr"/>
                      <a:r>
                        <a:rPr lang="pt-BR" sz="1600" dirty="0">
                          <a:latin typeface="Arial" panose="020B0604020202020204" pitchFamily="34" charset="0"/>
                          <a:cs typeface="Arial" panose="020B0604020202020204" pitchFamily="34" charset="0"/>
                        </a:rPr>
                        <a:t>Alunos</a:t>
                      </a:r>
                    </a:p>
                  </a:txBody>
                  <a:tcPr anchor="ctr"/>
                </a:tc>
                <a:tc>
                  <a:txBody>
                    <a:bodyPr/>
                    <a:lstStyle/>
                    <a:p>
                      <a:pPr algn="ctr"/>
                      <a:r>
                        <a:rPr lang="pt-BR" sz="16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24000">
                <a:tc>
                  <a:txBody>
                    <a:bodyPr/>
                    <a:lstStyle/>
                    <a:p>
                      <a:pPr algn="ctr"/>
                      <a:r>
                        <a:rPr lang="pt-BR" sz="1600" dirty="0">
                          <a:latin typeface="Arial" panose="020B0604020202020204" pitchFamily="34" charset="0"/>
                          <a:cs typeface="Arial" panose="020B0604020202020204" pitchFamily="34" charset="0"/>
                        </a:rPr>
                        <a:t>Carlos</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24000">
                <a:tc>
                  <a:txBody>
                    <a:bodyPr/>
                    <a:lstStyle/>
                    <a:p>
                      <a:pPr algn="ctr"/>
                      <a:r>
                        <a:rPr lang="pt-BR" sz="1600" dirty="0">
                          <a:latin typeface="Arial" panose="020B0604020202020204" pitchFamily="34" charset="0"/>
                          <a:cs typeface="Arial" panose="020B0604020202020204" pitchFamily="34" charset="0"/>
                        </a:rPr>
                        <a:t>Daniele</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24000">
                <a:tc>
                  <a:txBody>
                    <a:bodyPr/>
                    <a:lstStyle/>
                    <a:p>
                      <a:pPr algn="ctr"/>
                      <a:r>
                        <a:rPr lang="pt-BR" sz="1600" dirty="0">
                          <a:latin typeface="Arial" panose="020B0604020202020204" pitchFamily="34" charset="0"/>
                          <a:cs typeface="Arial" panose="020B0604020202020204" pitchFamily="34" charset="0"/>
                        </a:rPr>
                        <a:t>Thiago</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24000">
                <a:tc>
                  <a:txBody>
                    <a:bodyPr/>
                    <a:lstStyle/>
                    <a:p>
                      <a:pPr algn="ctr"/>
                      <a:r>
                        <a:rPr lang="pt-BR" sz="1600" dirty="0">
                          <a:latin typeface="Arial" panose="020B0604020202020204" pitchFamily="34" charset="0"/>
                          <a:cs typeface="Arial" panose="020B0604020202020204" pitchFamily="34" charset="0"/>
                        </a:rPr>
                        <a:t>Aline</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24000">
                <a:tc>
                  <a:txBody>
                    <a:bodyPr/>
                    <a:lstStyle/>
                    <a:p>
                      <a:pPr algn="ctr"/>
                      <a:r>
                        <a:rPr lang="pt-BR" sz="1600" dirty="0">
                          <a:latin typeface="Arial" panose="020B0604020202020204" pitchFamily="34" charset="0"/>
                          <a:cs typeface="Arial" panose="020B0604020202020204" pitchFamily="34" charset="0"/>
                        </a:rPr>
                        <a:t>Júlio</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24000">
                <a:tc>
                  <a:txBody>
                    <a:bodyPr/>
                    <a:lstStyle/>
                    <a:p>
                      <a:pPr algn="ctr"/>
                      <a:r>
                        <a:rPr lang="pt-BR" sz="1600" dirty="0">
                          <a:latin typeface="Arial" panose="020B0604020202020204" pitchFamily="34" charset="0"/>
                          <a:cs typeface="Arial" panose="020B0604020202020204" pitchFamily="34" charset="0"/>
                        </a:rPr>
                        <a:t>Talita</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31476668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C2088-6E7E-2E20-91F4-E1E2B89EC453}"/>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CB00FCBE-9B56-AF27-A769-7A18CC01DC7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As duas Grandes Divisões da Estatística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A aplicação do método estatístico se divide em duas etapas principais:</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Estatística Descritiva</a:t>
            </a:r>
            <a:r>
              <a:rPr lang="pt-BR" sz="2000" dirty="0">
                <a:solidFill>
                  <a:schemeClr val="tx1"/>
                </a:solidFill>
                <a:latin typeface="Arial" panose="020B0604020202020204" pitchFamily="34" charset="0"/>
                <a:cs typeface="Arial" panose="020B0604020202020204" pitchFamily="34" charset="0"/>
              </a:rPr>
              <a:t>: Resume, organiza e descreve os dados atuais usando gráficos, tabelas e médias. Ela apenas mostra o cenário presente.</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Estatística Inferencial</a:t>
            </a:r>
            <a:r>
              <a:rPr lang="pt-BR" sz="2000" dirty="0">
                <a:solidFill>
                  <a:schemeClr val="tx1"/>
                </a:solidFill>
                <a:latin typeface="Arial" panose="020B0604020202020204" pitchFamily="34" charset="0"/>
                <a:cs typeface="Arial" panose="020B0604020202020204" pitchFamily="34" charset="0"/>
              </a:rPr>
              <a:t>: Usa os dados atuais para fazer previsões, testar hipóteses e tirar conclusões sobre o futuro ou sobre um grupo maior.</a:t>
            </a:r>
          </a:p>
        </p:txBody>
      </p:sp>
      <p:cxnSp>
        <p:nvCxnSpPr>
          <p:cNvPr id="2" name="Conector reto 1">
            <a:extLst>
              <a:ext uri="{FF2B5EF4-FFF2-40B4-BE49-F238E27FC236}">
                <a16:creationId xmlns:a16="http://schemas.microsoft.com/office/drawing/2014/main" id="{07664675-08C1-918D-4C47-AAF6C23C7324}"/>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24D4CEB3-40FA-0199-4773-8AEEBF66B9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FD430466-1D98-57D4-B159-399B477C5DB8}"/>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7200E2D-982B-F722-884D-70CAFF3A0B1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565FCE16-BE83-DDC7-F808-D7FF7EC50B1B}"/>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02116"/>
      </p:ext>
    </p:extLst>
  </p:cSld>
  <p:clrMapOvr>
    <a:masterClrMapping/>
  </p:clrMapOvr>
  <p:transition spd="slow" advTm="42000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7978-2709-B2BA-5B13-C40AF68399F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10677885-7F32-E93F-E64E-E883C66648D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Amplitude:</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highlight>
                            <a:srgbClr val="FFFF00"/>
                          </a:highlight>
                          <a:latin typeface="Cambria Math" panose="02040503050406030204" pitchFamily="18" charset="0"/>
                          <a:cs typeface="Arial" panose="020B0604020202020204" pitchFamily="34" charset="0"/>
                        </a:rPr>
                        <m:t>17</m:t>
                      </m:r>
                      <m:r>
                        <a:rPr lang="pt-BR" sz="2000" b="0" i="1" smtClean="0">
                          <a:solidFill>
                            <a:schemeClr val="tx1"/>
                          </a:solidFill>
                          <a:latin typeface="Cambria Math" panose="02040503050406030204" pitchFamily="18" charset="0"/>
                          <a:cs typeface="Arial" panose="020B0604020202020204" pitchFamily="34" charset="0"/>
                        </a:rPr>
                        <m:t>, 17, 17, 23, 23, </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23</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𝑎𝑚𝑝𝑙𝑖𝑡𝑢𝑑𝑒</m:t>
                      </m:r>
                      <m:r>
                        <a:rPr lang="pt-BR"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=23−17=6</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10677885-7F32-E93F-E64E-E883C66648D3}"/>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6A445B5F-E17E-2DF4-5039-A70DDA329126}"/>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239944FA-54DF-69A0-223A-92220470A7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5BA0361C-6513-6E7A-43F7-7B82BEFE9978}"/>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9C33A90F-FA38-9D2C-8065-BA3AF31B5996}"/>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AA8169D-9810-99D6-2972-7AFB8A2A2C1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7" name="Tabela 6">
            <a:extLst>
              <a:ext uri="{FF2B5EF4-FFF2-40B4-BE49-F238E27FC236}">
                <a16:creationId xmlns:a16="http://schemas.microsoft.com/office/drawing/2014/main" id="{CDC8A281-8742-DD19-31B9-6DE84334881C}"/>
              </a:ext>
            </a:extLst>
          </p:cNvPr>
          <p:cNvGraphicFramePr>
            <a:graphicFrameLocks noGrp="1"/>
          </p:cNvGraphicFramePr>
          <p:nvPr>
            <p:extLst>
              <p:ext uri="{D42A27DB-BD31-4B8C-83A1-F6EECF244321}">
                <p14:modId xmlns:p14="http://schemas.microsoft.com/office/powerpoint/2010/main" val="1880745111"/>
              </p:ext>
            </p:extLst>
          </p:nvPr>
        </p:nvGraphicFramePr>
        <p:xfrm>
          <a:off x="6852664" y="4394408"/>
          <a:ext cx="5220000" cy="234696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24000">
                <a:tc>
                  <a:txBody>
                    <a:bodyPr/>
                    <a:lstStyle/>
                    <a:p>
                      <a:pPr algn="ctr"/>
                      <a:r>
                        <a:rPr lang="pt-BR" sz="1600" dirty="0">
                          <a:latin typeface="Arial" panose="020B0604020202020204" pitchFamily="34" charset="0"/>
                          <a:cs typeface="Arial" panose="020B0604020202020204" pitchFamily="34" charset="0"/>
                        </a:rPr>
                        <a:t>Alunos</a:t>
                      </a:r>
                    </a:p>
                  </a:txBody>
                  <a:tcPr anchor="ctr"/>
                </a:tc>
                <a:tc>
                  <a:txBody>
                    <a:bodyPr/>
                    <a:lstStyle/>
                    <a:p>
                      <a:pPr algn="ctr"/>
                      <a:r>
                        <a:rPr lang="pt-BR" sz="16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24000">
                <a:tc>
                  <a:txBody>
                    <a:bodyPr/>
                    <a:lstStyle/>
                    <a:p>
                      <a:pPr algn="ctr"/>
                      <a:r>
                        <a:rPr lang="pt-BR" sz="1600" dirty="0">
                          <a:latin typeface="Arial" panose="020B0604020202020204" pitchFamily="34" charset="0"/>
                          <a:cs typeface="Arial" panose="020B0604020202020204" pitchFamily="34" charset="0"/>
                        </a:rPr>
                        <a:t>Carlos</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24000">
                <a:tc>
                  <a:txBody>
                    <a:bodyPr/>
                    <a:lstStyle/>
                    <a:p>
                      <a:pPr algn="ctr"/>
                      <a:r>
                        <a:rPr lang="pt-BR" sz="1600" dirty="0">
                          <a:latin typeface="Arial" panose="020B0604020202020204" pitchFamily="34" charset="0"/>
                          <a:cs typeface="Arial" panose="020B0604020202020204" pitchFamily="34" charset="0"/>
                        </a:rPr>
                        <a:t>Daniele</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24000">
                <a:tc>
                  <a:txBody>
                    <a:bodyPr/>
                    <a:lstStyle/>
                    <a:p>
                      <a:pPr algn="ctr"/>
                      <a:r>
                        <a:rPr lang="pt-BR" sz="1600" dirty="0">
                          <a:latin typeface="Arial" panose="020B0604020202020204" pitchFamily="34" charset="0"/>
                          <a:cs typeface="Arial" panose="020B0604020202020204" pitchFamily="34" charset="0"/>
                        </a:rPr>
                        <a:t>Thiago</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24000">
                <a:tc>
                  <a:txBody>
                    <a:bodyPr/>
                    <a:lstStyle/>
                    <a:p>
                      <a:pPr algn="ctr"/>
                      <a:r>
                        <a:rPr lang="pt-BR" sz="1600" dirty="0">
                          <a:latin typeface="Arial" panose="020B0604020202020204" pitchFamily="34" charset="0"/>
                          <a:cs typeface="Arial" panose="020B0604020202020204" pitchFamily="34" charset="0"/>
                        </a:rPr>
                        <a:t>Aline</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24000">
                <a:tc>
                  <a:txBody>
                    <a:bodyPr/>
                    <a:lstStyle/>
                    <a:p>
                      <a:pPr algn="ctr"/>
                      <a:r>
                        <a:rPr lang="pt-BR" sz="1600" dirty="0">
                          <a:latin typeface="Arial" panose="020B0604020202020204" pitchFamily="34" charset="0"/>
                          <a:cs typeface="Arial" panose="020B0604020202020204" pitchFamily="34" charset="0"/>
                        </a:rPr>
                        <a:t>Júlio</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24000">
                <a:tc>
                  <a:txBody>
                    <a:bodyPr/>
                    <a:lstStyle/>
                    <a:p>
                      <a:pPr algn="ctr"/>
                      <a:r>
                        <a:rPr lang="pt-BR" sz="1600" dirty="0">
                          <a:latin typeface="Arial" panose="020B0604020202020204" pitchFamily="34" charset="0"/>
                          <a:cs typeface="Arial" panose="020B0604020202020204" pitchFamily="34" charset="0"/>
                        </a:rPr>
                        <a:t>Talita</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284882121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E6F0-3AB7-9747-47FF-1C943EB0061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8523BDB9-EC9E-4171-EEAF-1608B0F57BAB}"/>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Variância populacional:</a:t>
                </a: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i="1" dirty="0" smtClean="0">
                              <a:solidFill>
                                <a:schemeClr val="tx1"/>
                              </a:solidFill>
                              <a:latin typeface="Cambria Math" panose="02040503050406030204" pitchFamily="18" charset="0"/>
                              <a:cs typeface="Arial" panose="020B0604020202020204" pitchFamily="34" charset="0"/>
                            </a:rPr>
                          </m:ctrlPr>
                        </m:fPr>
                        <m:num>
                          <m:sSup>
                            <m:sSupPr>
                              <m:ctrlPr>
                                <a:rPr lang="pt-BR" sz="2000" i="1" dirty="0" smtClean="0">
                                  <a:solidFill>
                                    <a:schemeClr val="tx1"/>
                                  </a:solidFill>
                                  <a:latin typeface="Cambria Math" panose="02040503050406030204" pitchFamily="18" charset="0"/>
                                  <a:cs typeface="Arial" panose="020B0604020202020204" pitchFamily="34" charset="0"/>
                                </a:rPr>
                              </m:ctrlPr>
                            </m:sSupPr>
                            <m:e>
                              <m:d>
                                <m:dPr>
                                  <m:ctrlPr>
                                    <a:rPr lang="pt-BR" sz="2000" i="1" dirty="0" smtClean="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17−20</m:t>
                                  </m:r>
                                </m:e>
                              </m:d>
                            </m:e>
                            <m:sup>
                              <m:r>
                                <a:rPr lang="pt-BR" sz="2000" b="0" i="1" dirty="0" smtClean="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17</m:t>
                                  </m:r>
                                  <m:r>
                                    <a:rPr lang="pt-BR" sz="2000" i="1" dirty="0" smtClean="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17</m:t>
                                  </m:r>
                                  <m:r>
                                    <a:rPr lang="pt-BR" sz="2000" i="1" dirty="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smtClean="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23</m:t>
                                  </m:r>
                                  <m:r>
                                    <a:rPr lang="pt-BR" sz="2000" i="1" dirty="0" smtClean="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i="1" dirty="0">
                                  <a:solidFill>
                                    <a:schemeClr val="tx1"/>
                                  </a:solidFill>
                                  <a:latin typeface="Cambria Math" panose="02040503050406030204" pitchFamily="18" charset="0"/>
                                  <a:cs typeface="Arial" panose="020B0604020202020204" pitchFamily="34" charset="0"/>
                                </a:rPr>
                              </m:ctrlPr>
                            </m:sSupPr>
                            <m:e>
                              <m:d>
                                <m:dPr>
                                  <m:ctrlPr>
                                    <a:rPr lang="pt-BR" sz="2000" i="1" dirty="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23</m:t>
                                  </m:r>
                                  <m:r>
                                    <a:rPr lang="pt-BR" sz="2000" i="1" dirty="0">
                                      <a:solidFill>
                                        <a:schemeClr val="tx1"/>
                                      </a:solidFill>
                                      <a:latin typeface="Cambria Math" panose="02040503050406030204" pitchFamily="18" charset="0"/>
                                      <a:cs typeface="Arial" panose="020B0604020202020204" pitchFamily="34" charset="0"/>
                                    </a:rPr>
                                    <m:t>−</m:t>
                                  </m:r>
                                  <m:r>
                                    <a:rPr lang="pt-BR" sz="2000" b="0" i="1" dirty="0" smtClean="0">
                                      <a:solidFill>
                                        <a:schemeClr val="tx1"/>
                                      </a:solidFill>
                                      <a:latin typeface="Cambria Math" panose="02040503050406030204" pitchFamily="18" charset="0"/>
                                      <a:cs typeface="Arial" panose="020B0604020202020204" pitchFamily="34" charset="0"/>
                                    </a:rPr>
                                    <m:t>20</m:t>
                                  </m:r>
                                </m:e>
                              </m:d>
                            </m:e>
                            <m:sup>
                              <m:r>
                                <a:rPr lang="pt-BR" sz="2000" i="1" dirty="0">
                                  <a:solidFill>
                                    <a:schemeClr val="tx1"/>
                                  </a:solidFill>
                                  <a:latin typeface="Cambria Math" panose="02040503050406030204" pitchFamily="18" charset="0"/>
                                  <a:cs typeface="Arial" panose="020B0604020202020204" pitchFamily="34" charset="0"/>
                                </a:rPr>
                                <m:t>2</m:t>
                              </m:r>
                            </m:sup>
                          </m:sSup>
                          <m:r>
                            <a:rPr lang="pt-BR" sz="2000" b="0" i="1" dirty="0" smtClean="0">
                              <a:solidFill>
                                <a:schemeClr val="tx1"/>
                              </a:solidFill>
                              <a:latin typeface="Cambria Math" panose="02040503050406030204" pitchFamily="18" charset="0"/>
                              <a:cs typeface="Arial" panose="020B0604020202020204" pitchFamily="34" charset="0"/>
                            </a:rPr>
                            <m:t>+</m:t>
                          </m:r>
                          <m:sSup>
                            <m:sSupPr>
                              <m:ctrlPr>
                                <a:rPr lang="pt-BR" sz="2000" b="0" i="1" dirty="0" smtClean="0">
                                  <a:solidFill>
                                    <a:schemeClr val="tx1"/>
                                  </a:solidFill>
                                  <a:latin typeface="Cambria Math" panose="02040503050406030204" pitchFamily="18" charset="0"/>
                                  <a:cs typeface="Arial" panose="020B0604020202020204" pitchFamily="34" charset="0"/>
                                </a:rPr>
                              </m:ctrlPr>
                            </m:sSupPr>
                            <m:e>
                              <m:d>
                                <m:dPr>
                                  <m:ctrlPr>
                                    <a:rPr lang="pt-BR" sz="2000" b="0" i="1" dirty="0" smtClean="0">
                                      <a:solidFill>
                                        <a:schemeClr val="tx1"/>
                                      </a:solidFill>
                                      <a:latin typeface="Cambria Math" panose="02040503050406030204" pitchFamily="18" charset="0"/>
                                      <a:cs typeface="Arial" panose="020B0604020202020204" pitchFamily="34" charset="0"/>
                                    </a:rPr>
                                  </m:ctrlPr>
                                </m:dPr>
                                <m:e>
                                  <m:r>
                                    <a:rPr lang="pt-BR" sz="2000" b="0" i="1" dirty="0" smtClean="0">
                                      <a:solidFill>
                                        <a:schemeClr val="tx1"/>
                                      </a:solidFill>
                                      <a:latin typeface="Cambria Math" panose="02040503050406030204" pitchFamily="18" charset="0"/>
                                      <a:cs typeface="Arial" panose="020B0604020202020204" pitchFamily="34" charset="0"/>
                                    </a:rPr>
                                    <m:t>23−20</m:t>
                                  </m:r>
                                </m:e>
                              </m:d>
                            </m:e>
                            <m:sup>
                              <m:r>
                                <a:rPr lang="pt-BR" sz="2000" b="0" i="1" dirty="0" smtClean="0">
                                  <a:solidFill>
                                    <a:schemeClr val="tx1"/>
                                  </a:solidFill>
                                  <a:latin typeface="Cambria Math" panose="02040503050406030204" pitchFamily="18" charset="0"/>
                                  <a:cs typeface="Arial" panose="020B0604020202020204" pitchFamily="34" charset="0"/>
                                </a:rPr>
                                <m:t>2</m:t>
                              </m:r>
                            </m:sup>
                          </m:sSup>
                        </m:num>
                        <m:den>
                          <m:r>
                            <a:rPr lang="pt-BR" sz="2000" b="0" i="1" dirty="0" smtClean="0">
                              <a:solidFill>
                                <a:schemeClr val="tx1"/>
                              </a:solidFill>
                              <a:latin typeface="Cambria Math" panose="02040503050406030204" pitchFamily="18" charset="0"/>
                              <a:cs typeface="Arial" panose="020B0604020202020204" pitchFamily="34" charset="0"/>
                            </a:rPr>
                            <m:t>6</m:t>
                          </m:r>
                        </m:den>
                      </m:f>
                    </m:oMath>
                  </m:oMathPara>
                </a14:m>
                <a:endParaRPr lang="pt-BR" sz="2000" i="1" dirty="0">
                  <a:solidFill>
                    <a:schemeClr val="tx1"/>
                  </a:solidFill>
                  <a:latin typeface="Cambria Math" panose="02040503050406030204" pitchFamily="18"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f>
                        <m:fPr>
                          <m:ctrlPr>
                            <a:rPr lang="pt-BR" sz="2000" b="0" i="1" smtClean="0">
                              <a:solidFill>
                                <a:schemeClr val="tx1"/>
                              </a:solidFill>
                              <a:latin typeface="Cambria Math" panose="02040503050406030204" pitchFamily="18" charset="0"/>
                              <a:cs typeface="Arial" panose="020B0604020202020204" pitchFamily="34" charset="0"/>
                            </a:rPr>
                          </m:ctrlPr>
                        </m:fPr>
                        <m:num>
                          <m:sSup>
                            <m:sSupPr>
                              <m:ctrlPr>
                                <a:rPr lang="pt-BR" sz="2000" b="0" i="1" smtClean="0">
                                  <a:solidFill>
                                    <a:schemeClr val="tx1"/>
                                  </a:solidFill>
                                  <a:latin typeface="Cambria Math" panose="02040503050406030204" pitchFamily="18" charset="0"/>
                                  <a:cs typeface="Arial" panose="020B0604020202020204" pitchFamily="34" charset="0"/>
                                </a:rPr>
                              </m:ctrlPr>
                            </m:sSupPr>
                            <m:e>
                              <m:d>
                                <m:dPr>
                                  <m:ctrlPr>
                                    <a:rPr lang="pt-BR" sz="2000" b="0" i="1" smtClean="0">
                                      <a:solidFill>
                                        <a:schemeClr val="tx1"/>
                                      </a:solidFill>
                                      <a:latin typeface="Cambria Math" panose="02040503050406030204" pitchFamily="18" charset="0"/>
                                      <a:cs typeface="Arial" panose="020B0604020202020204" pitchFamily="34" charset="0"/>
                                    </a:rPr>
                                  </m:ctrlPr>
                                </m:dPr>
                                <m:e>
                                  <m:r>
                                    <a:rPr lang="pt-BR" sz="2000" b="0" i="1" smtClean="0">
                                      <a:solidFill>
                                        <a:schemeClr val="tx1"/>
                                      </a:solidFill>
                                      <a:latin typeface="Cambria Math" panose="02040503050406030204" pitchFamily="18" charset="0"/>
                                      <a:cs typeface="Arial" panose="020B0604020202020204" pitchFamily="34" charset="0"/>
                                    </a:rPr>
                                    <m:t>−3</m:t>
                                  </m:r>
                                </m:e>
                              </m:d>
                            </m:e>
                            <m:sup>
                              <m:r>
                                <a:rPr lang="pt-BR" sz="2000" b="0" i="1" smtClean="0">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d>
                                <m:dPr>
                                  <m:ctrlPr>
                                    <a:rPr lang="pt-BR" sz="2000" i="1" smtClean="0">
                                      <a:solidFill>
                                        <a:schemeClr val="tx1"/>
                                      </a:solidFill>
                                      <a:latin typeface="Cambria Math" panose="02040503050406030204" pitchFamily="18" charset="0"/>
                                      <a:cs typeface="Arial" panose="020B0604020202020204" pitchFamily="34" charset="0"/>
                                    </a:rPr>
                                  </m:ctrlPr>
                                </m:dPr>
                                <m:e>
                                  <m:r>
                                    <a:rPr lang="pt-BR" sz="2000" b="0" i="1" smtClean="0">
                                      <a:solidFill>
                                        <a:schemeClr val="tx1"/>
                                      </a:solidFill>
                                      <a:latin typeface="Cambria Math" panose="02040503050406030204" pitchFamily="18" charset="0"/>
                                      <a:cs typeface="Arial" panose="020B0604020202020204" pitchFamily="34" charset="0"/>
                                    </a:rPr>
                                    <m:t>−3</m:t>
                                  </m:r>
                                </m:e>
                              </m:d>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d>
                                <m:dPr>
                                  <m:ctrlPr>
                                    <a:rPr lang="pt-BR" sz="2000" i="1" smtClean="0">
                                      <a:solidFill>
                                        <a:schemeClr val="tx1"/>
                                      </a:solidFill>
                                      <a:latin typeface="Cambria Math" panose="02040503050406030204" pitchFamily="18" charset="0"/>
                                      <a:cs typeface="Arial" panose="020B0604020202020204" pitchFamily="34" charset="0"/>
                                    </a:rPr>
                                  </m:ctrlPr>
                                </m:dPr>
                                <m:e>
                                  <m:r>
                                    <a:rPr lang="pt-BR" sz="2000" b="0" i="1" smtClean="0">
                                      <a:solidFill>
                                        <a:schemeClr val="tx1"/>
                                      </a:solidFill>
                                      <a:latin typeface="Cambria Math" panose="02040503050406030204" pitchFamily="18" charset="0"/>
                                      <a:cs typeface="Arial" panose="020B0604020202020204" pitchFamily="34" charset="0"/>
                                    </a:rPr>
                                    <m:t>−3</m:t>
                                  </m:r>
                                </m:e>
                              </m:d>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3</m:t>
                              </m:r>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i="1">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3</m:t>
                              </m:r>
                            </m:e>
                            <m:sup>
                              <m:r>
                                <a:rPr lang="pt-BR" sz="2000" i="1">
                                  <a:solidFill>
                                    <a:schemeClr val="tx1"/>
                                  </a:solidFill>
                                  <a:latin typeface="Cambria Math" panose="02040503050406030204" pitchFamily="18" charset="0"/>
                                  <a:cs typeface="Arial" panose="020B0604020202020204" pitchFamily="34" charset="0"/>
                                </a:rPr>
                                <m:t>2</m:t>
                              </m:r>
                            </m:sup>
                          </m:sSup>
                          <m:r>
                            <a:rPr lang="pt-BR" sz="2000" b="0" i="1" smtClean="0">
                              <a:solidFill>
                                <a:schemeClr val="tx1"/>
                              </a:solidFill>
                              <a:latin typeface="Cambria Math" panose="02040503050406030204" pitchFamily="18" charset="0"/>
                              <a:cs typeface="Arial" panose="020B0604020202020204" pitchFamily="34" charset="0"/>
                            </a:rPr>
                            <m:t>+</m:t>
                          </m:r>
                          <m:sSup>
                            <m:sSupPr>
                              <m:ctrlPr>
                                <a:rPr lang="pt-BR" sz="2000" b="0" i="1" smtClean="0">
                                  <a:solidFill>
                                    <a:schemeClr val="tx1"/>
                                  </a:solidFill>
                                  <a:latin typeface="Cambria Math" panose="02040503050406030204" pitchFamily="18" charset="0"/>
                                  <a:cs typeface="Arial" panose="020B0604020202020204" pitchFamily="34" charset="0"/>
                                </a:rPr>
                              </m:ctrlPr>
                            </m:sSupPr>
                            <m:e>
                              <m:r>
                                <a:rPr lang="pt-BR" sz="2000" b="0" i="1" smtClean="0">
                                  <a:solidFill>
                                    <a:schemeClr val="tx1"/>
                                  </a:solidFill>
                                  <a:latin typeface="Cambria Math" panose="02040503050406030204" pitchFamily="18" charset="0"/>
                                  <a:cs typeface="Arial" panose="020B0604020202020204" pitchFamily="34" charset="0"/>
                                </a:rPr>
                                <m:t>3</m:t>
                              </m:r>
                            </m:e>
                            <m:sup>
                              <m:r>
                                <a:rPr lang="pt-BR" sz="2000" b="0" i="1" smtClean="0">
                                  <a:solidFill>
                                    <a:schemeClr val="tx1"/>
                                  </a:solidFill>
                                  <a:latin typeface="Cambria Math" panose="02040503050406030204" pitchFamily="18" charset="0"/>
                                  <a:cs typeface="Arial" panose="020B0604020202020204" pitchFamily="34" charset="0"/>
                                </a:rPr>
                                <m:t>2</m:t>
                              </m:r>
                            </m:sup>
                          </m:sSup>
                        </m:num>
                        <m:den>
                          <m:r>
                            <a:rPr lang="pt-BR" sz="2000" b="0" i="1" smtClean="0">
                              <a:solidFill>
                                <a:schemeClr val="tx1"/>
                              </a:solidFill>
                              <a:latin typeface="Cambria Math" panose="02040503050406030204" pitchFamily="18" charset="0"/>
                              <a:cs typeface="Arial" panose="020B0604020202020204" pitchFamily="34" charset="0"/>
                            </a:rPr>
                            <m:t>6</m:t>
                          </m:r>
                        </m:den>
                      </m:f>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r>
                        <a:rPr lang="pt-BR" sz="2000" i="1">
                          <a:solidFill>
                            <a:schemeClr val="tx1"/>
                          </a:solidFill>
                          <a:latin typeface="Cambria Math" panose="02040503050406030204" pitchFamily="18" charset="0"/>
                          <a:cs typeface="Arial" panose="020B0604020202020204" pitchFamily="34" charset="0"/>
                        </a:rPr>
                        <m:t>=</m:t>
                      </m:r>
                      <m:f>
                        <m:fPr>
                          <m:ctrlPr>
                            <a:rPr lang="pt-BR" sz="2000" i="1">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9</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9</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9</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9</m:t>
                          </m:r>
                          <m:r>
                            <a:rPr lang="pt-BR" sz="2000" i="1">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latin typeface="Cambria Math" panose="02040503050406030204" pitchFamily="18" charset="0"/>
                              <a:cs typeface="Arial" panose="020B0604020202020204" pitchFamily="34" charset="0"/>
                            </a:rPr>
                            <m:t>9+9</m:t>
                          </m:r>
                        </m:num>
                        <m:den>
                          <m:r>
                            <a:rPr lang="pt-BR" sz="2000" b="0" i="1" smtClean="0">
                              <a:solidFill>
                                <a:schemeClr val="tx1"/>
                              </a:solidFill>
                              <a:latin typeface="Cambria Math" panose="02040503050406030204" pitchFamily="18" charset="0"/>
                              <a:cs typeface="Arial" panose="020B0604020202020204" pitchFamily="34" charset="0"/>
                            </a:rPr>
                            <m:t>6</m:t>
                          </m:r>
                        </m:den>
                      </m:f>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𝑣𝑎𝑟𝑖</m:t>
                      </m:r>
                      <m:r>
                        <a:rPr lang="pt-BR" sz="2000" i="1">
                          <a:solidFill>
                            <a:schemeClr val="tx1"/>
                          </a:solidFill>
                          <a:latin typeface="Cambria Math" panose="02040503050406030204" pitchFamily="18" charset="0"/>
                          <a:cs typeface="Arial" panose="020B0604020202020204" pitchFamily="34" charset="0"/>
                        </a:rPr>
                        <m:t>â</m:t>
                      </m:r>
                      <m:r>
                        <a:rPr lang="pt-BR" sz="2000" i="1">
                          <a:solidFill>
                            <a:schemeClr val="tx1"/>
                          </a:solidFill>
                          <a:latin typeface="Cambria Math" panose="02040503050406030204" pitchFamily="18" charset="0"/>
                          <a:cs typeface="Arial" panose="020B0604020202020204" pitchFamily="34" charset="0"/>
                        </a:rPr>
                        <m:t>𝑛𝑐𝑖𝑎</m:t>
                      </m:r>
                      <m:r>
                        <a:rPr lang="pt-BR" sz="2000" i="1">
                          <a:solidFill>
                            <a:schemeClr val="tx1"/>
                          </a:solidFill>
                          <a:latin typeface="Cambria Math" panose="02040503050406030204" pitchFamily="18" charset="0"/>
                          <a:cs typeface="Arial" panose="020B0604020202020204" pitchFamily="34" charset="0"/>
                        </a:rPr>
                        <m:t>=</m:t>
                      </m:r>
                      <m:f>
                        <m:fPr>
                          <m:ctrlPr>
                            <a:rPr lang="pt-BR" sz="2000" i="1">
                              <a:solidFill>
                                <a:schemeClr val="tx1"/>
                              </a:solidFill>
                              <a:latin typeface="Cambria Math" panose="02040503050406030204" pitchFamily="18" charset="0"/>
                              <a:cs typeface="Arial" panose="020B0604020202020204" pitchFamily="34" charset="0"/>
                            </a:rPr>
                          </m:ctrlPr>
                        </m:fPr>
                        <m:num>
                          <m:r>
                            <a:rPr lang="pt-BR" sz="2000" b="0" i="1" smtClean="0">
                              <a:solidFill>
                                <a:schemeClr val="tx1"/>
                              </a:solidFill>
                              <a:latin typeface="Cambria Math" panose="02040503050406030204" pitchFamily="18" charset="0"/>
                              <a:cs typeface="Arial" panose="020B0604020202020204" pitchFamily="34" charset="0"/>
                            </a:rPr>
                            <m:t>54</m:t>
                          </m:r>
                        </m:num>
                        <m:den>
                          <m:r>
                            <a:rPr lang="pt-BR" sz="2000" b="0" i="1" smtClean="0">
                              <a:solidFill>
                                <a:schemeClr val="tx1"/>
                              </a:solidFill>
                              <a:latin typeface="Cambria Math" panose="02040503050406030204" pitchFamily="18" charset="0"/>
                              <a:cs typeface="Arial" panose="020B0604020202020204" pitchFamily="34" charset="0"/>
                            </a:rPr>
                            <m:t>6</m:t>
                          </m:r>
                        </m:den>
                      </m:f>
                    </m:oMath>
                  </m:oMathPara>
                </a14:m>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𝑣𝑎𝑟𝑖</m:t>
                      </m:r>
                      <m:r>
                        <a:rPr lang="pt-BR" sz="2000" i="1">
                          <a:solidFill>
                            <a:schemeClr val="tx1"/>
                          </a:solidFill>
                          <a:latin typeface="Cambria Math" panose="02040503050406030204" pitchFamily="18" charset="0"/>
                          <a:cs typeface="Arial" panose="020B0604020202020204" pitchFamily="34" charset="0"/>
                        </a:rPr>
                        <m:t>â</m:t>
                      </m:r>
                      <m:r>
                        <a:rPr lang="pt-BR" sz="2000" i="1">
                          <a:solidFill>
                            <a:schemeClr val="tx1"/>
                          </a:solidFill>
                          <a:latin typeface="Cambria Math" panose="02040503050406030204" pitchFamily="18" charset="0"/>
                          <a:cs typeface="Arial" panose="020B0604020202020204" pitchFamily="34" charset="0"/>
                        </a:rPr>
                        <m:t>𝑛𝑐𝑖𝑎</m:t>
                      </m:r>
                      <m:r>
                        <a:rPr lang="pt-BR" sz="2000" b="0" i="1" smtClean="0">
                          <a:solidFill>
                            <a:schemeClr val="tx1"/>
                          </a:solidFill>
                          <a:latin typeface="Cambria Math" panose="02040503050406030204" pitchFamily="18" charset="0"/>
                          <a:cs typeface="Arial" panose="020B0604020202020204" pitchFamily="34" charset="0"/>
                        </a:rPr>
                        <m:t>=</m:t>
                      </m:r>
                      <m:r>
                        <a:rPr lang="pt-BR" sz="2000" b="0" i="1" smtClean="0">
                          <a:solidFill>
                            <a:schemeClr val="tx1"/>
                          </a:solidFill>
                          <a:highlight>
                            <a:srgbClr val="FFFF00"/>
                          </a:highlight>
                          <a:latin typeface="Cambria Math" panose="02040503050406030204" pitchFamily="18" charset="0"/>
                          <a:cs typeface="Arial" panose="020B0604020202020204" pitchFamily="34" charset="0"/>
                        </a:rPr>
                        <m:t>9</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8523BDB9-EC9E-4171-EEAF-1608B0F57BAB}"/>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0F40092B-2811-CFBA-0D3D-132900A048F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0629EF7-FAFF-BE94-0DD7-A1C5E013BA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5B644D1B-CFDA-6523-9A4E-289FFDB1D962}"/>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FEF2E6A-244A-7368-18E7-B42FA543744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9CA7DA0-FF51-1635-FF7B-3569E6C69052}"/>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3" name="Tabela 2">
            <a:extLst>
              <a:ext uri="{FF2B5EF4-FFF2-40B4-BE49-F238E27FC236}">
                <a16:creationId xmlns:a16="http://schemas.microsoft.com/office/drawing/2014/main" id="{F51ACC55-F13C-0CE1-86C0-40DB0F181CB1}"/>
              </a:ext>
            </a:extLst>
          </p:cNvPr>
          <p:cNvGraphicFramePr>
            <a:graphicFrameLocks noGrp="1"/>
          </p:cNvGraphicFramePr>
          <p:nvPr>
            <p:extLst>
              <p:ext uri="{D42A27DB-BD31-4B8C-83A1-F6EECF244321}">
                <p14:modId xmlns:p14="http://schemas.microsoft.com/office/powerpoint/2010/main" val="844433280"/>
              </p:ext>
            </p:extLst>
          </p:nvPr>
        </p:nvGraphicFramePr>
        <p:xfrm>
          <a:off x="6852664" y="4394408"/>
          <a:ext cx="5220000" cy="234696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24000">
                <a:tc>
                  <a:txBody>
                    <a:bodyPr/>
                    <a:lstStyle/>
                    <a:p>
                      <a:pPr algn="ctr"/>
                      <a:r>
                        <a:rPr lang="pt-BR" sz="1600" dirty="0">
                          <a:latin typeface="Arial" panose="020B0604020202020204" pitchFamily="34" charset="0"/>
                          <a:cs typeface="Arial" panose="020B0604020202020204" pitchFamily="34" charset="0"/>
                        </a:rPr>
                        <a:t>Alunos</a:t>
                      </a:r>
                    </a:p>
                  </a:txBody>
                  <a:tcPr anchor="ctr"/>
                </a:tc>
                <a:tc>
                  <a:txBody>
                    <a:bodyPr/>
                    <a:lstStyle/>
                    <a:p>
                      <a:pPr algn="ctr"/>
                      <a:r>
                        <a:rPr lang="pt-BR" sz="16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24000">
                <a:tc>
                  <a:txBody>
                    <a:bodyPr/>
                    <a:lstStyle/>
                    <a:p>
                      <a:pPr algn="ctr"/>
                      <a:r>
                        <a:rPr lang="pt-BR" sz="1600" dirty="0">
                          <a:latin typeface="Arial" panose="020B0604020202020204" pitchFamily="34" charset="0"/>
                          <a:cs typeface="Arial" panose="020B0604020202020204" pitchFamily="34" charset="0"/>
                        </a:rPr>
                        <a:t>Carlos</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24000">
                <a:tc>
                  <a:txBody>
                    <a:bodyPr/>
                    <a:lstStyle/>
                    <a:p>
                      <a:pPr algn="ctr"/>
                      <a:r>
                        <a:rPr lang="pt-BR" sz="1600" dirty="0">
                          <a:latin typeface="Arial" panose="020B0604020202020204" pitchFamily="34" charset="0"/>
                          <a:cs typeface="Arial" panose="020B0604020202020204" pitchFamily="34" charset="0"/>
                        </a:rPr>
                        <a:t>Daniele</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24000">
                <a:tc>
                  <a:txBody>
                    <a:bodyPr/>
                    <a:lstStyle/>
                    <a:p>
                      <a:pPr algn="ctr"/>
                      <a:r>
                        <a:rPr lang="pt-BR" sz="1600" dirty="0">
                          <a:latin typeface="Arial" panose="020B0604020202020204" pitchFamily="34" charset="0"/>
                          <a:cs typeface="Arial" panose="020B0604020202020204" pitchFamily="34" charset="0"/>
                        </a:rPr>
                        <a:t>Thiago</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24000">
                <a:tc>
                  <a:txBody>
                    <a:bodyPr/>
                    <a:lstStyle/>
                    <a:p>
                      <a:pPr algn="ctr"/>
                      <a:r>
                        <a:rPr lang="pt-BR" sz="1600" dirty="0">
                          <a:latin typeface="Arial" panose="020B0604020202020204" pitchFamily="34" charset="0"/>
                          <a:cs typeface="Arial" panose="020B0604020202020204" pitchFamily="34" charset="0"/>
                        </a:rPr>
                        <a:t>Aline</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24000">
                <a:tc>
                  <a:txBody>
                    <a:bodyPr/>
                    <a:lstStyle/>
                    <a:p>
                      <a:pPr algn="ctr"/>
                      <a:r>
                        <a:rPr lang="pt-BR" sz="1600" dirty="0">
                          <a:latin typeface="Arial" panose="020B0604020202020204" pitchFamily="34" charset="0"/>
                          <a:cs typeface="Arial" panose="020B0604020202020204" pitchFamily="34" charset="0"/>
                        </a:rPr>
                        <a:t>Júlio</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24000">
                <a:tc>
                  <a:txBody>
                    <a:bodyPr/>
                    <a:lstStyle/>
                    <a:p>
                      <a:pPr algn="ctr"/>
                      <a:r>
                        <a:rPr lang="pt-BR" sz="1600" dirty="0">
                          <a:latin typeface="Arial" panose="020B0604020202020204" pitchFamily="34" charset="0"/>
                          <a:cs typeface="Arial" panose="020B0604020202020204" pitchFamily="34" charset="0"/>
                        </a:rPr>
                        <a:t>Talita</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323092343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8701A-191B-78F1-78DF-E527EC0F1EC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Espaço Reservado para Conteúdo 2">
                <a:extLst>
                  <a:ext uri="{FF2B5EF4-FFF2-40B4-BE49-F238E27FC236}">
                    <a16:creationId xmlns:a16="http://schemas.microsoft.com/office/drawing/2014/main" id="{5FEC3999-C50C-9560-3628-20C24F84E0A4}"/>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academia registrou a quantidade de minutos de treino realizados por 6 alunos em um dia, cujos valores estão descritos na tabela a seguir. Calcule as seguintes medidas estatísticas desse conjunto de dados.</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a:t>
                </a:r>
                <a:r>
                  <a:rPr lang="pt-BR" sz="2000" b="1" dirty="0">
                    <a:solidFill>
                      <a:schemeClr val="tx1"/>
                    </a:solidFill>
                    <a:latin typeface="Arial" panose="020B0604020202020204" pitchFamily="34" charset="0"/>
                    <a:cs typeface="Arial" panose="020B0604020202020204" pitchFamily="34" charset="0"/>
                  </a:rPr>
                  <a:t>Desvio padrão populacional:</a:t>
                </a:r>
              </a:p>
              <a:p>
                <a:pPr marL="0" indent="0" algn="just">
                  <a:buNone/>
                </a:pPr>
                <a:endParaRPr lang="pt-BR" sz="1000" b="0" i="1" dirty="0">
                  <a:solidFill>
                    <a:schemeClr val="tx1"/>
                  </a:solidFill>
                  <a:latin typeface="Cambria Math" panose="02040503050406030204" pitchFamily="18"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b="0" i="1" smtClean="0">
                          <a:solidFill>
                            <a:schemeClr val="tx1"/>
                          </a:solidFill>
                          <a:latin typeface="Cambria Math" panose="02040503050406030204" pitchFamily="18" charset="0"/>
                          <a:cs typeface="Arial" panose="020B0604020202020204" pitchFamily="34" charset="0"/>
                        </a:rPr>
                        <m:t>𝑑𝑒𝑠𝑣𝑖𝑜</m:t>
                      </m:r>
                      <m:r>
                        <a:rPr lang="pt-BR" sz="2000" b="0" i="1" smtClean="0">
                          <a:solidFill>
                            <a:schemeClr val="tx1"/>
                          </a:solidFill>
                          <a:latin typeface="Cambria Math" panose="02040503050406030204" pitchFamily="18" charset="0"/>
                          <a:cs typeface="Arial" panose="020B0604020202020204" pitchFamily="34" charset="0"/>
                        </a:rPr>
                        <m:t> </m:t>
                      </m:r>
                      <m:r>
                        <a:rPr lang="pt-BR" sz="2000" b="0" i="1" smtClean="0">
                          <a:solidFill>
                            <a:schemeClr val="tx1"/>
                          </a:solidFill>
                          <a:latin typeface="Cambria Math" panose="02040503050406030204" pitchFamily="18" charset="0"/>
                          <a:cs typeface="Arial" panose="020B0604020202020204" pitchFamily="34" charset="0"/>
                        </a:rPr>
                        <m:t>𝑝𝑎𝑑𝑟</m:t>
                      </m:r>
                      <m:r>
                        <a:rPr lang="pt-BR" sz="2000" b="0" i="1" smtClean="0">
                          <a:solidFill>
                            <a:schemeClr val="tx1"/>
                          </a:solidFill>
                          <a:latin typeface="Cambria Math" panose="02040503050406030204" pitchFamily="18" charset="0"/>
                          <a:cs typeface="Arial" panose="020B0604020202020204" pitchFamily="34" charset="0"/>
                        </a:rPr>
                        <m:t>ã</m:t>
                      </m:r>
                      <m:r>
                        <a:rPr lang="pt-BR" sz="2000" b="0" i="1" smtClean="0">
                          <a:solidFill>
                            <a:schemeClr val="tx1"/>
                          </a:solidFill>
                          <a:latin typeface="Cambria Math" panose="02040503050406030204" pitchFamily="18" charset="0"/>
                          <a:cs typeface="Arial" panose="020B0604020202020204" pitchFamily="34" charset="0"/>
                        </a:rPr>
                        <m:t>𝑜</m:t>
                      </m:r>
                      <m:r>
                        <a:rPr lang="pt-BR" sz="2000" b="0" i="1" smtClean="0">
                          <a:solidFill>
                            <a:schemeClr val="tx1"/>
                          </a:solidFill>
                          <a:latin typeface="Cambria Math" panose="02040503050406030204" pitchFamily="18" charset="0"/>
                          <a:cs typeface="Arial" panose="020B0604020202020204" pitchFamily="34" charset="0"/>
                        </a:rPr>
                        <m:t>=</m:t>
                      </m:r>
                      <m:rad>
                        <m:radPr>
                          <m:degHide m:val="on"/>
                          <m:ctrlPr>
                            <a:rPr lang="pt-BR" sz="2000" b="0" i="1" smtClean="0">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𝑣𝑎𝑟𝑖</m:t>
                          </m:r>
                          <m:r>
                            <a:rPr lang="pt-BR" sz="2000" b="0" i="1" smtClean="0">
                              <a:solidFill>
                                <a:schemeClr val="tx1"/>
                              </a:solidFill>
                              <a:latin typeface="Cambria Math" panose="02040503050406030204" pitchFamily="18" charset="0"/>
                              <a:cs typeface="Arial" panose="020B0604020202020204" pitchFamily="34" charset="0"/>
                            </a:rPr>
                            <m:t>â</m:t>
                          </m:r>
                          <m:r>
                            <a:rPr lang="pt-BR" sz="2000" b="0" i="1" smtClean="0">
                              <a:solidFill>
                                <a:schemeClr val="tx1"/>
                              </a:solidFill>
                              <a:latin typeface="Cambria Math" panose="02040503050406030204" pitchFamily="18" charset="0"/>
                              <a:cs typeface="Arial" panose="020B0604020202020204" pitchFamily="34" charset="0"/>
                            </a:rPr>
                            <m:t>𝑛𝑐𝑖𝑎</m:t>
                          </m:r>
                        </m:e>
                      </m:rad>
                    </m:oMath>
                  </m:oMathPara>
                </a14:m>
                <a:endParaRPr lang="pt-BR" sz="5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𝑑𝑒𝑠𝑣𝑖𝑜</m:t>
                      </m:r>
                      <m:r>
                        <a:rPr lang="pt-BR" sz="2000" i="1">
                          <a:solidFill>
                            <a:schemeClr val="tx1"/>
                          </a:solidFill>
                          <a:latin typeface="Cambria Math" panose="02040503050406030204" pitchFamily="18" charset="0"/>
                          <a:cs typeface="Arial" panose="020B0604020202020204" pitchFamily="34" charset="0"/>
                        </a:rPr>
                        <m:t> </m:t>
                      </m:r>
                      <m:r>
                        <a:rPr lang="pt-BR" sz="2000" i="1">
                          <a:solidFill>
                            <a:schemeClr val="tx1"/>
                          </a:solidFill>
                          <a:latin typeface="Cambria Math" panose="02040503050406030204" pitchFamily="18" charset="0"/>
                          <a:cs typeface="Arial" panose="020B0604020202020204" pitchFamily="34" charset="0"/>
                        </a:rPr>
                        <m:t>𝑝𝑎𝑑𝑟</m:t>
                      </m:r>
                      <m:r>
                        <a:rPr lang="pt-BR" sz="2000" i="1">
                          <a:solidFill>
                            <a:schemeClr val="tx1"/>
                          </a:solidFill>
                          <a:latin typeface="Cambria Math" panose="02040503050406030204" pitchFamily="18" charset="0"/>
                          <a:cs typeface="Arial" panose="020B0604020202020204" pitchFamily="34" charset="0"/>
                        </a:rPr>
                        <m:t>ã</m:t>
                      </m:r>
                      <m:r>
                        <a:rPr lang="pt-BR" sz="2000" i="1">
                          <a:solidFill>
                            <a:schemeClr val="tx1"/>
                          </a:solidFill>
                          <a:latin typeface="Cambria Math" panose="02040503050406030204" pitchFamily="18" charset="0"/>
                          <a:cs typeface="Arial" panose="020B0604020202020204" pitchFamily="34" charset="0"/>
                        </a:rPr>
                        <m:t>𝑜</m:t>
                      </m:r>
                      <m:r>
                        <a:rPr lang="pt-BR" sz="2000" i="1">
                          <a:solidFill>
                            <a:schemeClr val="tx1"/>
                          </a:solidFill>
                          <a:latin typeface="Cambria Math" panose="02040503050406030204" pitchFamily="18" charset="0"/>
                          <a:cs typeface="Arial" panose="020B0604020202020204" pitchFamily="34" charset="0"/>
                        </a:rPr>
                        <m:t>=</m:t>
                      </m:r>
                      <m:rad>
                        <m:radPr>
                          <m:degHide m:val="on"/>
                          <m:ctrlPr>
                            <a:rPr lang="pt-BR" sz="2000" i="1">
                              <a:solidFill>
                                <a:schemeClr val="tx1"/>
                              </a:solidFill>
                              <a:latin typeface="Cambria Math" panose="02040503050406030204" pitchFamily="18" charset="0"/>
                              <a:cs typeface="Arial" panose="020B0604020202020204" pitchFamily="34" charset="0"/>
                            </a:rPr>
                          </m:ctrlPr>
                        </m:radPr>
                        <m:deg/>
                        <m:e>
                          <m:r>
                            <a:rPr lang="pt-BR" sz="2000" b="0" i="1" smtClean="0">
                              <a:solidFill>
                                <a:schemeClr val="tx1"/>
                              </a:solidFill>
                              <a:latin typeface="Cambria Math" panose="02040503050406030204" pitchFamily="18" charset="0"/>
                              <a:cs typeface="Arial" panose="020B0604020202020204" pitchFamily="34" charset="0"/>
                            </a:rPr>
                            <m:t>9</m:t>
                          </m:r>
                        </m:e>
                      </m:rad>
                    </m:oMath>
                  </m:oMathPara>
                </a14:m>
                <a:endParaRPr lang="pt-BR" sz="2000" dirty="0">
                  <a:solidFill>
                    <a:schemeClr val="tx1"/>
                  </a:solidFill>
                  <a:latin typeface="Arial" panose="020B0604020202020204" pitchFamily="34" charset="0"/>
                  <a:cs typeface="Arial" panose="020B0604020202020204" pitchFamily="34" charset="0"/>
                </a:endParaRPr>
              </a:p>
              <a:p>
                <a:pPr marL="0" indent="0" algn="just">
                  <a:buNone/>
                </a:pPr>
                <a:endParaRPr lang="pt-BR" sz="500" dirty="0">
                  <a:solidFill>
                    <a:schemeClr val="tx1"/>
                  </a:solidFill>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left"/>
                    </m:oMathParaPr>
                    <m:oMath xmlns:m="http://schemas.openxmlformats.org/officeDocument/2006/math">
                      <m:r>
                        <a:rPr lang="pt-BR" sz="2000" i="1">
                          <a:solidFill>
                            <a:schemeClr val="tx1"/>
                          </a:solidFill>
                          <a:latin typeface="Cambria Math" panose="02040503050406030204" pitchFamily="18" charset="0"/>
                          <a:cs typeface="Arial" panose="020B0604020202020204" pitchFamily="34" charset="0"/>
                        </a:rPr>
                        <m:t>𝑑𝑒𝑠𝑣𝑖𝑜</m:t>
                      </m:r>
                      <m:r>
                        <a:rPr lang="pt-BR" sz="2000" i="1">
                          <a:solidFill>
                            <a:schemeClr val="tx1"/>
                          </a:solidFill>
                          <a:latin typeface="Cambria Math" panose="02040503050406030204" pitchFamily="18" charset="0"/>
                          <a:cs typeface="Arial" panose="020B0604020202020204" pitchFamily="34" charset="0"/>
                        </a:rPr>
                        <m:t> </m:t>
                      </m:r>
                      <m:r>
                        <a:rPr lang="pt-BR" sz="2000" i="1">
                          <a:solidFill>
                            <a:schemeClr val="tx1"/>
                          </a:solidFill>
                          <a:latin typeface="Cambria Math" panose="02040503050406030204" pitchFamily="18" charset="0"/>
                          <a:cs typeface="Arial" panose="020B0604020202020204" pitchFamily="34" charset="0"/>
                        </a:rPr>
                        <m:t>𝑝𝑎𝑑𝑟</m:t>
                      </m:r>
                      <m:r>
                        <a:rPr lang="pt-BR" sz="2000" i="1">
                          <a:solidFill>
                            <a:schemeClr val="tx1"/>
                          </a:solidFill>
                          <a:latin typeface="Cambria Math" panose="02040503050406030204" pitchFamily="18" charset="0"/>
                          <a:cs typeface="Arial" panose="020B0604020202020204" pitchFamily="34" charset="0"/>
                        </a:rPr>
                        <m:t>ã</m:t>
                      </m:r>
                      <m:r>
                        <a:rPr lang="pt-BR" sz="2000" i="1">
                          <a:solidFill>
                            <a:schemeClr val="tx1"/>
                          </a:solidFill>
                          <a:latin typeface="Cambria Math" panose="02040503050406030204" pitchFamily="18" charset="0"/>
                          <a:cs typeface="Arial" panose="020B0604020202020204" pitchFamily="34" charset="0"/>
                        </a:rPr>
                        <m:t>𝑜</m:t>
                      </m:r>
                      <m:r>
                        <a:rPr lang="pt-BR" sz="2000" i="1">
                          <a:solidFill>
                            <a:schemeClr val="tx1"/>
                          </a:solidFill>
                          <a:latin typeface="Cambria Math" panose="02040503050406030204" pitchFamily="18" charset="0"/>
                          <a:cs typeface="Arial" panose="020B0604020202020204" pitchFamily="34" charset="0"/>
                        </a:rPr>
                        <m:t>=3</m:t>
                      </m:r>
                    </m:oMath>
                  </m:oMathPara>
                </a14:m>
                <a:endParaRPr lang="pt-BR" sz="2000" dirty="0">
                  <a:solidFill>
                    <a:schemeClr val="tx1"/>
                  </a:solidFill>
                  <a:highlight>
                    <a:srgbClr val="FFFF00"/>
                  </a:highlight>
                  <a:latin typeface="Arial" panose="020B0604020202020204" pitchFamily="34" charset="0"/>
                  <a:cs typeface="Arial" panose="020B0604020202020204" pitchFamily="34" charset="0"/>
                </a:endParaRPr>
              </a:p>
            </p:txBody>
          </p:sp>
        </mc:Choice>
        <mc:Fallback xmlns="">
          <p:sp>
            <p:nvSpPr>
              <p:cNvPr id="13" name="Espaço Reservado para Conteúdo 2">
                <a:extLst>
                  <a:ext uri="{FF2B5EF4-FFF2-40B4-BE49-F238E27FC236}">
                    <a16:creationId xmlns:a16="http://schemas.microsoft.com/office/drawing/2014/main" id="{5FEC3999-C50C-9560-3628-20C24F84E0A4}"/>
                  </a:ext>
                </a:extLst>
              </p:cNvPr>
              <p:cNvSpPr>
                <a:spLocks noGrp="1" noRot="1" noChangeAspect="1" noMove="1" noResize="1" noEditPoints="1" noAdjustHandles="1" noChangeArrowheads="1" noChangeShapeType="1" noTextEdit="1"/>
              </p:cNvSpPr>
              <p:nvPr>
                <p:ph idx="1"/>
              </p:nvPr>
            </p:nvSpPr>
            <p:spPr>
              <a:xfrm>
                <a:off x="-1" y="1484784"/>
                <a:ext cx="12191999" cy="5373216"/>
              </a:xfrm>
              <a:blipFill>
                <a:blip r:embed="rId3"/>
                <a:stretch>
                  <a:fillRect l="-750" t="-1930" r="-500"/>
                </a:stretch>
              </a:blipFill>
            </p:spPr>
            <p:txBody>
              <a:bodyPr/>
              <a:lstStyle/>
              <a:p>
                <a:r>
                  <a:rPr lang="pt-BR">
                    <a:noFill/>
                  </a:rPr>
                  <a:t> </a:t>
                </a:r>
              </a:p>
            </p:txBody>
          </p:sp>
        </mc:Fallback>
      </mc:AlternateContent>
      <p:cxnSp>
        <p:nvCxnSpPr>
          <p:cNvPr id="2" name="Conector reto 1">
            <a:extLst>
              <a:ext uri="{FF2B5EF4-FFF2-40B4-BE49-F238E27FC236}">
                <a16:creationId xmlns:a16="http://schemas.microsoft.com/office/drawing/2014/main" id="{9AA74EA5-F0D5-2C59-29F6-91FF0A329566}"/>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9672EBC-BAE5-AA63-9842-14E7BDB9E8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19071ABB-A24A-A028-B8E7-83A91D135FEB}"/>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1E2891F8-2C4A-F2AC-3800-19E4CF01C899}"/>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DE6FF7D1-7070-67B2-CF6F-204A942E929B}"/>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51" r="25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7" name="Tabela 6">
            <a:extLst>
              <a:ext uri="{FF2B5EF4-FFF2-40B4-BE49-F238E27FC236}">
                <a16:creationId xmlns:a16="http://schemas.microsoft.com/office/drawing/2014/main" id="{0FA9FB87-A08D-C849-4B2C-70BA935847DA}"/>
              </a:ext>
            </a:extLst>
          </p:cNvPr>
          <p:cNvGraphicFramePr>
            <a:graphicFrameLocks noGrp="1"/>
          </p:cNvGraphicFramePr>
          <p:nvPr>
            <p:extLst>
              <p:ext uri="{D42A27DB-BD31-4B8C-83A1-F6EECF244321}">
                <p14:modId xmlns:p14="http://schemas.microsoft.com/office/powerpoint/2010/main" val="1880745111"/>
              </p:ext>
            </p:extLst>
          </p:nvPr>
        </p:nvGraphicFramePr>
        <p:xfrm>
          <a:off x="6852664" y="4394408"/>
          <a:ext cx="5220000" cy="234696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24000">
                <a:tc>
                  <a:txBody>
                    <a:bodyPr/>
                    <a:lstStyle/>
                    <a:p>
                      <a:pPr algn="ctr"/>
                      <a:r>
                        <a:rPr lang="pt-BR" sz="1600" dirty="0">
                          <a:latin typeface="Arial" panose="020B0604020202020204" pitchFamily="34" charset="0"/>
                          <a:cs typeface="Arial" panose="020B0604020202020204" pitchFamily="34" charset="0"/>
                        </a:rPr>
                        <a:t>Alunos</a:t>
                      </a:r>
                    </a:p>
                  </a:txBody>
                  <a:tcPr anchor="ctr"/>
                </a:tc>
                <a:tc>
                  <a:txBody>
                    <a:bodyPr/>
                    <a:lstStyle/>
                    <a:p>
                      <a:pPr algn="ctr"/>
                      <a:r>
                        <a:rPr lang="pt-BR" sz="1600" dirty="0">
                          <a:latin typeface="Arial" panose="020B0604020202020204" pitchFamily="34" charset="0"/>
                          <a:cs typeface="Arial" panose="020B0604020202020204" pitchFamily="34" charset="0"/>
                        </a:rPr>
                        <a:t>Tempo de treino (min)</a:t>
                      </a:r>
                    </a:p>
                  </a:txBody>
                  <a:tcPr anchor="ctr"/>
                </a:tc>
                <a:extLst>
                  <a:ext uri="{0D108BD9-81ED-4DB2-BD59-A6C34878D82A}">
                    <a16:rowId xmlns:a16="http://schemas.microsoft.com/office/drawing/2014/main" val="667452210"/>
                  </a:ext>
                </a:extLst>
              </a:tr>
              <a:tr h="324000">
                <a:tc>
                  <a:txBody>
                    <a:bodyPr/>
                    <a:lstStyle/>
                    <a:p>
                      <a:pPr algn="ctr"/>
                      <a:r>
                        <a:rPr lang="pt-BR" sz="1600" dirty="0">
                          <a:latin typeface="Arial" panose="020B0604020202020204" pitchFamily="34" charset="0"/>
                          <a:cs typeface="Arial" panose="020B0604020202020204" pitchFamily="34" charset="0"/>
                        </a:rPr>
                        <a:t>Carlos</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32137298"/>
                  </a:ext>
                </a:extLst>
              </a:tr>
              <a:tr h="324000">
                <a:tc>
                  <a:txBody>
                    <a:bodyPr/>
                    <a:lstStyle/>
                    <a:p>
                      <a:pPr algn="ctr"/>
                      <a:r>
                        <a:rPr lang="pt-BR" sz="1600" dirty="0">
                          <a:latin typeface="Arial" panose="020B0604020202020204" pitchFamily="34" charset="0"/>
                          <a:cs typeface="Arial" panose="020B0604020202020204" pitchFamily="34" charset="0"/>
                        </a:rPr>
                        <a:t>Daniele</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24000">
                <a:tc>
                  <a:txBody>
                    <a:bodyPr/>
                    <a:lstStyle/>
                    <a:p>
                      <a:pPr algn="ctr"/>
                      <a:r>
                        <a:rPr lang="pt-BR" sz="1600" dirty="0">
                          <a:latin typeface="Arial" panose="020B0604020202020204" pitchFamily="34" charset="0"/>
                          <a:cs typeface="Arial" panose="020B0604020202020204" pitchFamily="34" charset="0"/>
                        </a:rPr>
                        <a:t>Thiago</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3193231145"/>
                  </a:ext>
                </a:extLst>
              </a:tr>
              <a:tr h="324000">
                <a:tc>
                  <a:txBody>
                    <a:bodyPr/>
                    <a:lstStyle/>
                    <a:p>
                      <a:pPr algn="ctr"/>
                      <a:r>
                        <a:rPr lang="pt-BR" sz="1600" dirty="0">
                          <a:latin typeface="Arial" panose="020B0604020202020204" pitchFamily="34" charset="0"/>
                          <a:cs typeface="Arial" panose="020B0604020202020204" pitchFamily="34" charset="0"/>
                        </a:rPr>
                        <a:t>Aline</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38945163"/>
                  </a:ext>
                </a:extLst>
              </a:tr>
              <a:tr h="324000">
                <a:tc>
                  <a:txBody>
                    <a:bodyPr/>
                    <a:lstStyle/>
                    <a:p>
                      <a:pPr algn="ctr"/>
                      <a:r>
                        <a:rPr lang="pt-BR" sz="1600" dirty="0">
                          <a:latin typeface="Arial" panose="020B0604020202020204" pitchFamily="34" charset="0"/>
                          <a:cs typeface="Arial" panose="020B0604020202020204" pitchFamily="34" charset="0"/>
                        </a:rPr>
                        <a:t>Júlio</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2903900575"/>
                  </a:ext>
                </a:extLst>
              </a:tr>
              <a:tr h="324000">
                <a:tc>
                  <a:txBody>
                    <a:bodyPr/>
                    <a:lstStyle/>
                    <a:p>
                      <a:pPr algn="ctr"/>
                      <a:r>
                        <a:rPr lang="pt-BR" sz="1600" dirty="0">
                          <a:latin typeface="Arial" panose="020B0604020202020204" pitchFamily="34" charset="0"/>
                          <a:cs typeface="Arial" panose="020B0604020202020204" pitchFamily="34" charset="0"/>
                        </a:rPr>
                        <a:t>Talita</a:t>
                      </a:r>
                    </a:p>
                  </a:txBody>
                  <a:tcPr anchor="ctr"/>
                </a:tc>
                <a:tc>
                  <a:txBody>
                    <a:bodyPr/>
                    <a:lstStyle/>
                    <a:p>
                      <a:pPr algn="ctr"/>
                      <a:r>
                        <a:rPr lang="pt-BR" sz="1600" dirty="0">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3051860755"/>
                  </a:ext>
                </a:extLst>
              </a:tr>
            </a:tbl>
          </a:graphicData>
        </a:graphic>
      </p:graphicFrame>
    </p:spTree>
    <p:extLst>
      <p:ext uri="{BB962C8B-B14F-4D97-AF65-F5344CB8AC3E}">
        <p14:creationId xmlns:p14="http://schemas.microsoft.com/office/powerpoint/2010/main" val="197271661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1C42-DF00-44B2-9D62-B58F07A16FE0}"/>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39957852-6120-0112-A158-C60C71A5804D}"/>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3</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2024) Contratos de vários serviços disponíveis na internet apresentam uma quantidade excessiva de informações. Isso faz com que o tempo necessário para a leitura desses contratos possa ser longo. O quadro a seguir apresenta uma amostra do tempo considerado necessário para a leitura completa do contrato de alguns serviços digitais. O tempo médio, em minuto, necessário para a leitura completa de um contrato de serviço dentre os listados no quadro é, com uma casa decimal, aproximadamente:</a:t>
            </a:r>
          </a:p>
          <a:p>
            <a:pPr marL="0" indent="0" algn="just">
              <a:buNone/>
            </a:pP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13,0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15,0</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19,8</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20,0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23,3</a:t>
            </a:r>
          </a:p>
        </p:txBody>
      </p:sp>
      <p:cxnSp>
        <p:nvCxnSpPr>
          <p:cNvPr id="2" name="Conector reto 1">
            <a:extLst>
              <a:ext uri="{FF2B5EF4-FFF2-40B4-BE49-F238E27FC236}">
                <a16:creationId xmlns:a16="http://schemas.microsoft.com/office/drawing/2014/main" id="{EDA644EF-FB3B-9AEB-294F-E9677DA38448}"/>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4DD9BB1A-5A61-EF7E-B687-1D70E0943E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BCB74DD-A655-FCC3-5057-C05973D3541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64365B8-4501-042B-3547-22D27A57D24D}"/>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75387BD3-0C56-4F70-1E95-00E2043E7697}"/>
              </a:ext>
            </a:extLst>
          </p:cNvPr>
          <p:cNvGraphicFramePr>
            <a:graphicFrameLocks noGrp="1"/>
          </p:cNvGraphicFramePr>
          <p:nvPr>
            <p:extLst>
              <p:ext uri="{D42A27DB-BD31-4B8C-83A1-F6EECF244321}">
                <p14:modId xmlns:p14="http://schemas.microsoft.com/office/powerpoint/2010/main" val="3857615233"/>
              </p:ext>
            </p:extLst>
          </p:nvPr>
        </p:nvGraphicFramePr>
        <p:xfrm>
          <a:off x="6780656" y="3933056"/>
          <a:ext cx="5220000" cy="273912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70840">
                <a:tc>
                  <a:txBody>
                    <a:bodyPr/>
                    <a:lstStyle/>
                    <a:p>
                      <a:pPr algn="ctr"/>
                      <a:r>
                        <a:rPr lang="pt-BR" sz="1600" dirty="0">
                          <a:latin typeface="Arial" panose="020B0604020202020204" pitchFamily="34" charset="0"/>
                          <a:cs typeface="Arial" panose="020B0604020202020204" pitchFamily="34" charset="0"/>
                        </a:rPr>
                        <a:t>Tabela de Serviço</a:t>
                      </a:r>
                    </a:p>
                  </a:txBody>
                  <a:tcPr anchor="ctr"/>
                </a:tc>
                <a:tc>
                  <a:txBody>
                    <a:bodyPr/>
                    <a:lstStyle/>
                    <a:p>
                      <a:pPr algn="ctr"/>
                      <a:r>
                        <a:rPr lang="pt-BR" sz="1600" dirty="0">
                          <a:latin typeface="Arial" panose="020B0604020202020204" pitchFamily="34" charset="0"/>
                          <a:cs typeface="Arial" panose="020B0604020202020204" pitchFamily="34" charset="0"/>
                        </a:rPr>
                        <a:t>Tempo de leitura do Contrato (min)</a:t>
                      </a:r>
                    </a:p>
                  </a:txBody>
                  <a:tcPr anchor="ctr"/>
                </a:tc>
                <a:extLst>
                  <a:ext uri="{0D108BD9-81ED-4DB2-BD59-A6C34878D82A}">
                    <a16:rowId xmlns:a16="http://schemas.microsoft.com/office/drawing/2014/main" val="667452210"/>
                  </a:ext>
                </a:extLst>
              </a:tr>
              <a:tr h="360000">
                <a:tc>
                  <a:txBody>
                    <a:bodyPr/>
                    <a:lstStyle/>
                    <a:p>
                      <a:pPr algn="ctr"/>
                      <a:r>
                        <a:rPr lang="pt-BR" sz="1600" dirty="0">
                          <a:latin typeface="Arial" panose="020B0604020202020204" pitchFamily="34" charset="0"/>
                          <a:cs typeface="Arial" panose="020B0604020202020204" pitchFamily="34" charset="0"/>
                        </a:rPr>
                        <a:t>A</a:t>
                      </a:r>
                    </a:p>
                  </a:txBody>
                  <a:tcPr anchor="ctr"/>
                </a:tc>
                <a:tc>
                  <a:txBody>
                    <a:bodyPr/>
                    <a:lstStyle/>
                    <a:p>
                      <a:pPr algn="ctr"/>
                      <a:r>
                        <a:rPr lang="pt-BR" sz="1600" dirty="0">
                          <a:latin typeface="Arial" panose="020B0604020202020204" pitchFamily="34" charset="0"/>
                          <a:cs typeface="Arial" panose="020B0604020202020204" pitchFamily="34" charset="0"/>
                        </a:rPr>
                        <a:t>36</a:t>
                      </a:r>
                    </a:p>
                  </a:txBody>
                  <a:tcPr anchor="ctr"/>
                </a:tc>
                <a:extLst>
                  <a:ext uri="{0D108BD9-81ED-4DB2-BD59-A6C34878D82A}">
                    <a16:rowId xmlns:a16="http://schemas.microsoft.com/office/drawing/2014/main" val="3132137298"/>
                  </a:ext>
                </a:extLst>
              </a:tr>
              <a:tr h="360000">
                <a:tc>
                  <a:txBody>
                    <a:bodyPr/>
                    <a:lstStyle/>
                    <a:p>
                      <a:pPr algn="ctr"/>
                      <a:r>
                        <a:rPr lang="pt-BR" sz="1600" dirty="0">
                          <a:latin typeface="Arial" panose="020B0604020202020204" pitchFamily="34" charset="0"/>
                          <a:cs typeface="Arial" panose="020B0604020202020204" pitchFamily="34" charset="0"/>
                        </a:rPr>
                        <a:t>B</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60000">
                <a:tc>
                  <a:txBody>
                    <a:bodyPr/>
                    <a:lstStyle/>
                    <a:p>
                      <a:pPr algn="ctr"/>
                      <a:r>
                        <a:rPr lang="pt-BR" sz="1600" dirty="0">
                          <a:latin typeface="Arial" panose="020B0604020202020204" pitchFamily="34" charset="0"/>
                          <a:cs typeface="Arial" panose="020B0604020202020204" pitchFamily="34" charset="0"/>
                        </a:rPr>
                        <a:t>C</a:t>
                      </a:r>
                    </a:p>
                  </a:txBody>
                  <a:tcPr anchor="ctr"/>
                </a:tc>
                <a:tc>
                  <a:txBody>
                    <a:bodyPr/>
                    <a:lstStyle/>
                    <a:p>
                      <a:pPr algn="ctr"/>
                      <a:r>
                        <a:rPr lang="pt-BR" sz="1600" dirty="0">
                          <a:latin typeface="Arial" panose="020B0604020202020204" pitchFamily="34" charset="0"/>
                          <a:cs typeface="Arial" panose="020B0604020202020204" pitchFamily="34" charset="0"/>
                        </a:rPr>
                        <a:t>27</a:t>
                      </a:r>
                    </a:p>
                  </a:txBody>
                  <a:tcPr anchor="ctr"/>
                </a:tc>
                <a:extLst>
                  <a:ext uri="{0D108BD9-81ED-4DB2-BD59-A6C34878D82A}">
                    <a16:rowId xmlns:a16="http://schemas.microsoft.com/office/drawing/2014/main" val="3193231145"/>
                  </a:ext>
                </a:extLst>
              </a:tr>
              <a:tr h="360000">
                <a:tc>
                  <a:txBody>
                    <a:bodyPr/>
                    <a:lstStyle/>
                    <a:p>
                      <a:pPr algn="ctr"/>
                      <a:r>
                        <a:rPr lang="pt-BR" sz="1600" dirty="0">
                          <a:latin typeface="Arial" panose="020B0604020202020204" pitchFamily="34" charset="0"/>
                          <a:cs typeface="Arial" panose="020B0604020202020204" pitchFamily="34" charset="0"/>
                        </a:rPr>
                        <a:t>D</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3038945163"/>
                  </a:ext>
                </a:extLst>
              </a:tr>
              <a:tr h="360000">
                <a:tc>
                  <a:txBody>
                    <a:bodyPr/>
                    <a:lstStyle/>
                    <a:p>
                      <a:pPr algn="ctr"/>
                      <a:r>
                        <a:rPr lang="pt-BR" sz="1600" dirty="0">
                          <a:latin typeface="Arial" panose="020B0604020202020204" pitchFamily="34" charset="0"/>
                          <a:cs typeface="Arial" panose="020B0604020202020204" pitchFamily="34" charset="0"/>
                        </a:rPr>
                        <a:t>E</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2903900575"/>
                  </a:ext>
                </a:extLst>
              </a:tr>
              <a:tr h="360000">
                <a:tc>
                  <a:txBody>
                    <a:bodyPr/>
                    <a:lstStyle/>
                    <a:p>
                      <a:pPr algn="ctr"/>
                      <a:r>
                        <a:rPr lang="pt-BR" sz="1600" dirty="0">
                          <a:latin typeface="Arial" panose="020B0604020202020204" pitchFamily="34" charset="0"/>
                          <a:cs typeface="Arial" panose="020B0604020202020204" pitchFamily="34" charset="0"/>
                        </a:rPr>
                        <a:t>F</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3051860755"/>
                  </a:ext>
                </a:extLst>
              </a:tr>
            </a:tbl>
          </a:graphicData>
        </a:graphic>
      </p:graphicFrame>
      <p:pic>
        <p:nvPicPr>
          <p:cNvPr id="4" name="Picture 6">
            <a:extLst>
              <a:ext uri="{FF2B5EF4-FFF2-40B4-BE49-F238E27FC236}">
                <a16:creationId xmlns:a16="http://schemas.microsoft.com/office/drawing/2014/main" id="{38F98504-9322-F638-A1E7-4233817FA166}"/>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390" r="10390"/>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49101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86A9-C568-8855-5841-69AE4DA219C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FA753B4D-7EEC-DD50-2A46-C00A5AED7B9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3</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2024) Contratos de vários serviços disponíveis na internet apresentam uma quantidade excessiva de informações. Isso faz com que o tempo necessário para a leitura desses contratos possa ser longo. O quadro a seguir apresenta uma amostra do tempo considerado necessário para a leitura completa do contrato de alguns serviços digitais. O tempo médio, em minuto, necessário para a leitura completa de um contrato de serviço dentre os listados no quadro é, com uma casa decimal, aproximadamente:</a:t>
            </a:r>
          </a:p>
          <a:p>
            <a:pPr marL="0" indent="0" algn="just">
              <a:buNone/>
            </a:pP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13,0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15,0</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19,8</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20,0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23,3</a:t>
            </a:r>
          </a:p>
        </p:txBody>
      </p:sp>
      <p:cxnSp>
        <p:nvCxnSpPr>
          <p:cNvPr id="2" name="Conector reto 1">
            <a:extLst>
              <a:ext uri="{FF2B5EF4-FFF2-40B4-BE49-F238E27FC236}">
                <a16:creationId xmlns:a16="http://schemas.microsoft.com/office/drawing/2014/main" id="{F7B56AA6-EC35-8370-4136-69DA021F3F3B}"/>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8790061-2798-7BA4-E4B9-339CF2415F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4E010B8-F3B7-6792-A321-C7945753F54B}"/>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05DBD91-840F-A59C-9911-B3AD749CF08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1303B7C0-8592-199A-621D-559345762C25}"/>
              </a:ext>
            </a:extLst>
          </p:cNvPr>
          <p:cNvGraphicFramePr>
            <a:graphicFrameLocks noGrp="1"/>
          </p:cNvGraphicFramePr>
          <p:nvPr/>
        </p:nvGraphicFramePr>
        <p:xfrm>
          <a:off x="6780656" y="3933056"/>
          <a:ext cx="5220000" cy="2739120"/>
        </p:xfrm>
        <a:graphic>
          <a:graphicData uri="http://schemas.openxmlformats.org/drawingml/2006/table">
            <a:tbl>
              <a:tblPr firstRow="1" bandRow="1">
                <a:tableStyleId>{5C22544A-7EE6-4342-B048-85BDC9FD1C3A}</a:tableStyleId>
              </a:tblPr>
              <a:tblGrid>
                <a:gridCol w="2610000">
                  <a:extLst>
                    <a:ext uri="{9D8B030D-6E8A-4147-A177-3AD203B41FA5}">
                      <a16:colId xmlns:a16="http://schemas.microsoft.com/office/drawing/2014/main" val="2824348596"/>
                    </a:ext>
                  </a:extLst>
                </a:gridCol>
                <a:gridCol w="2610000">
                  <a:extLst>
                    <a:ext uri="{9D8B030D-6E8A-4147-A177-3AD203B41FA5}">
                      <a16:colId xmlns:a16="http://schemas.microsoft.com/office/drawing/2014/main" val="3859772201"/>
                    </a:ext>
                  </a:extLst>
                </a:gridCol>
              </a:tblGrid>
              <a:tr h="370840">
                <a:tc>
                  <a:txBody>
                    <a:bodyPr/>
                    <a:lstStyle/>
                    <a:p>
                      <a:pPr algn="ctr"/>
                      <a:r>
                        <a:rPr lang="pt-BR" sz="1600" dirty="0">
                          <a:latin typeface="Arial" panose="020B0604020202020204" pitchFamily="34" charset="0"/>
                          <a:cs typeface="Arial" panose="020B0604020202020204" pitchFamily="34" charset="0"/>
                        </a:rPr>
                        <a:t>Tabela de Serviço</a:t>
                      </a:r>
                    </a:p>
                  </a:txBody>
                  <a:tcPr anchor="ctr"/>
                </a:tc>
                <a:tc>
                  <a:txBody>
                    <a:bodyPr/>
                    <a:lstStyle/>
                    <a:p>
                      <a:pPr algn="ctr"/>
                      <a:r>
                        <a:rPr lang="pt-BR" sz="1600" dirty="0">
                          <a:latin typeface="Arial" panose="020B0604020202020204" pitchFamily="34" charset="0"/>
                          <a:cs typeface="Arial" panose="020B0604020202020204" pitchFamily="34" charset="0"/>
                        </a:rPr>
                        <a:t>Tempo de leitura do Contrato (min)</a:t>
                      </a:r>
                    </a:p>
                  </a:txBody>
                  <a:tcPr anchor="ctr"/>
                </a:tc>
                <a:extLst>
                  <a:ext uri="{0D108BD9-81ED-4DB2-BD59-A6C34878D82A}">
                    <a16:rowId xmlns:a16="http://schemas.microsoft.com/office/drawing/2014/main" val="667452210"/>
                  </a:ext>
                </a:extLst>
              </a:tr>
              <a:tr h="360000">
                <a:tc>
                  <a:txBody>
                    <a:bodyPr/>
                    <a:lstStyle/>
                    <a:p>
                      <a:pPr algn="ctr"/>
                      <a:r>
                        <a:rPr lang="pt-BR" sz="1600" dirty="0">
                          <a:latin typeface="Arial" panose="020B0604020202020204" pitchFamily="34" charset="0"/>
                          <a:cs typeface="Arial" panose="020B0604020202020204" pitchFamily="34" charset="0"/>
                        </a:rPr>
                        <a:t>A</a:t>
                      </a:r>
                    </a:p>
                  </a:txBody>
                  <a:tcPr anchor="ctr"/>
                </a:tc>
                <a:tc>
                  <a:txBody>
                    <a:bodyPr/>
                    <a:lstStyle/>
                    <a:p>
                      <a:pPr algn="ctr"/>
                      <a:r>
                        <a:rPr lang="pt-BR" sz="1600" dirty="0">
                          <a:latin typeface="Arial" panose="020B0604020202020204" pitchFamily="34" charset="0"/>
                          <a:cs typeface="Arial" panose="020B0604020202020204" pitchFamily="34" charset="0"/>
                        </a:rPr>
                        <a:t>36</a:t>
                      </a:r>
                    </a:p>
                  </a:txBody>
                  <a:tcPr anchor="ctr"/>
                </a:tc>
                <a:extLst>
                  <a:ext uri="{0D108BD9-81ED-4DB2-BD59-A6C34878D82A}">
                    <a16:rowId xmlns:a16="http://schemas.microsoft.com/office/drawing/2014/main" val="3132137298"/>
                  </a:ext>
                </a:extLst>
              </a:tr>
              <a:tr h="360000">
                <a:tc>
                  <a:txBody>
                    <a:bodyPr/>
                    <a:lstStyle/>
                    <a:p>
                      <a:pPr algn="ctr"/>
                      <a:r>
                        <a:rPr lang="pt-BR" sz="1600" dirty="0">
                          <a:latin typeface="Arial" panose="020B0604020202020204" pitchFamily="34" charset="0"/>
                          <a:cs typeface="Arial" panose="020B0604020202020204" pitchFamily="34" charset="0"/>
                        </a:rPr>
                        <a:t>B</a:t>
                      </a:r>
                    </a:p>
                  </a:txBody>
                  <a:tcPr anchor="ctr"/>
                </a:tc>
                <a:tc>
                  <a:txBody>
                    <a:bodyPr/>
                    <a:lstStyle/>
                    <a:p>
                      <a:pPr algn="ctr"/>
                      <a:r>
                        <a:rPr lang="pt-BR" sz="16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678535939"/>
                  </a:ext>
                </a:extLst>
              </a:tr>
              <a:tr h="360000">
                <a:tc>
                  <a:txBody>
                    <a:bodyPr/>
                    <a:lstStyle/>
                    <a:p>
                      <a:pPr algn="ctr"/>
                      <a:r>
                        <a:rPr lang="pt-BR" sz="1600" dirty="0">
                          <a:latin typeface="Arial" panose="020B0604020202020204" pitchFamily="34" charset="0"/>
                          <a:cs typeface="Arial" panose="020B0604020202020204" pitchFamily="34" charset="0"/>
                        </a:rPr>
                        <a:t>C</a:t>
                      </a:r>
                    </a:p>
                  </a:txBody>
                  <a:tcPr anchor="ctr"/>
                </a:tc>
                <a:tc>
                  <a:txBody>
                    <a:bodyPr/>
                    <a:lstStyle/>
                    <a:p>
                      <a:pPr algn="ctr"/>
                      <a:r>
                        <a:rPr lang="pt-BR" sz="1600" dirty="0">
                          <a:latin typeface="Arial" panose="020B0604020202020204" pitchFamily="34" charset="0"/>
                          <a:cs typeface="Arial" panose="020B0604020202020204" pitchFamily="34" charset="0"/>
                        </a:rPr>
                        <a:t>27</a:t>
                      </a:r>
                    </a:p>
                  </a:txBody>
                  <a:tcPr anchor="ctr"/>
                </a:tc>
                <a:extLst>
                  <a:ext uri="{0D108BD9-81ED-4DB2-BD59-A6C34878D82A}">
                    <a16:rowId xmlns:a16="http://schemas.microsoft.com/office/drawing/2014/main" val="3193231145"/>
                  </a:ext>
                </a:extLst>
              </a:tr>
              <a:tr h="360000">
                <a:tc>
                  <a:txBody>
                    <a:bodyPr/>
                    <a:lstStyle/>
                    <a:p>
                      <a:pPr algn="ctr"/>
                      <a:r>
                        <a:rPr lang="pt-BR" sz="1600" dirty="0">
                          <a:latin typeface="Arial" panose="020B0604020202020204" pitchFamily="34" charset="0"/>
                          <a:cs typeface="Arial" panose="020B0604020202020204" pitchFamily="34" charset="0"/>
                        </a:rPr>
                        <a:t>D</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3038945163"/>
                  </a:ext>
                </a:extLst>
              </a:tr>
              <a:tr h="360000">
                <a:tc>
                  <a:txBody>
                    <a:bodyPr/>
                    <a:lstStyle/>
                    <a:p>
                      <a:pPr algn="ctr"/>
                      <a:r>
                        <a:rPr lang="pt-BR" sz="1600" dirty="0">
                          <a:latin typeface="Arial" panose="020B0604020202020204" pitchFamily="34" charset="0"/>
                          <a:cs typeface="Arial" panose="020B0604020202020204" pitchFamily="34" charset="0"/>
                        </a:rPr>
                        <a:t>E</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2903900575"/>
                  </a:ext>
                </a:extLst>
              </a:tr>
              <a:tr h="360000">
                <a:tc>
                  <a:txBody>
                    <a:bodyPr/>
                    <a:lstStyle/>
                    <a:p>
                      <a:pPr algn="ctr"/>
                      <a:r>
                        <a:rPr lang="pt-BR" sz="1600" dirty="0">
                          <a:latin typeface="Arial" panose="020B0604020202020204" pitchFamily="34" charset="0"/>
                          <a:cs typeface="Arial" panose="020B0604020202020204" pitchFamily="34" charset="0"/>
                        </a:rPr>
                        <a:t>F</a:t>
                      </a:r>
                    </a:p>
                  </a:txBody>
                  <a:tcPr anchor="ctr"/>
                </a:tc>
                <a:tc>
                  <a:txBody>
                    <a:bodyPr/>
                    <a:lstStyle/>
                    <a:p>
                      <a:pPr algn="ctr"/>
                      <a:r>
                        <a:rPr lang="pt-BR" sz="16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3051860755"/>
                  </a:ext>
                </a:extLst>
              </a:tr>
            </a:tbl>
          </a:graphicData>
        </a:graphic>
      </p:graphicFrame>
      <p:pic>
        <p:nvPicPr>
          <p:cNvPr id="4" name="Picture 6">
            <a:extLst>
              <a:ext uri="{FF2B5EF4-FFF2-40B4-BE49-F238E27FC236}">
                <a16:creationId xmlns:a16="http://schemas.microsoft.com/office/drawing/2014/main" id="{BEA24753-3DF8-235B-1A46-1BDF7E2D2F9E}"/>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041F7B13-3F6D-34F0-6B56-A4796FA6BB07}"/>
                  </a:ext>
                </a:extLst>
              </p:cNvPr>
              <p:cNvSpPr txBox="1"/>
              <p:nvPr/>
            </p:nvSpPr>
            <p:spPr>
              <a:xfrm>
                <a:off x="1127448" y="5601888"/>
                <a:ext cx="5581200" cy="1043619"/>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rPr>
                        <m:t>𝑀</m:t>
                      </m:r>
                      <m:r>
                        <a:rPr lang="pt-BR" b="0" i="1" smtClean="0">
                          <a:latin typeface="Cambria Math" panose="02040503050406030204" pitchFamily="18" charset="0"/>
                        </a:rPr>
                        <m:t>é</m:t>
                      </m:r>
                      <m:r>
                        <a:rPr lang="pt-BR" b="0" i="1" smtClean="0">
                          <a:latin typeface="Cambria Math" panose="02040503050406030204" pitchFamily="18" charset="0"/>
                        </a:rPr>
                        <m:t>𝑑𝑖𝑎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36+17+27+13+13+13</m:t>
                          </m:r>
                        </m:num>
                        <m:den>
                          <m:r>
                            <a:rPr lang="pt-BR" b="0" i="1" smtClean="0">
                              <a:latin typeface="Cambria Math" panose="02040503050406030204" pitchFamily="18" charset="0"/>
                            </a:rPr>
                            <m:t>6</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119</m:t>
                          </m:r>
                        </m:num>
                        <m:den>
                          <m:r>
                            <a:rPr lang="pt-BR" b="0" i="1" smtClean="0">
                              <a:latin typeface="Cambria Math" panose="02040503050406030204" pitchFamily="18" charset="0"/>
                            </a:rPr>
                            <m:t>6</m:t>
                          </m:r>
                        </m:den>
                      </m:f>
                      <m:r>
                        <a:rPr lang="pt-BR" i="1">
                          <a:latin typeface="Cambria Math" panose="02040503050406030204" pitchFamily="18" charset="0"/>
                          <a:ea typeface="Cambria Math" panose="02040503050406030204" pitchFamily="18" charset="0"/>
                        </a:rPr>
                        <m:t>≅</m:t>
                      </m:r>
                      <m:r>
                        <a:rPr lang="pt-BR" b="0" i="1" smtClean="0">
                          <a:highlight>
                            <a:srgbClr val="FFFF00"/>
                          </a:highlight>
                          <a:latin typeface="Cambria Math" panose="02040503050406030204" pitchFamily="18" charset="0"/>
                        </a:rPr>
                        <m:t>19,8</m:t>
                      </m:r>
                    </m:oMath>
                  </m:oMathPara>
                </a14:m>
                <a:endParaRPr lang="pt-BR" dirty="0">
                  <a:highlight>
                    <a:srgbClr val="FFFF00"/>
                  </a:highlight>
                </a:endParaRPr>
              </a:p>
            </p:txBody>
          </p:sp>
        </mc:Choice>
        <mc:Fallback xmlns="">
          <p:sp>
            <p:nvSpPr>
              <p:cNvPr id="6" name="CaixaDeTexto 5">
                <a:extLst>
                  <a:ext uri="{FF2B5EF4-FFF2-40B4-BE49-F238E27FC236}">
                    <a16:creationId xmlns:a16="http://schemas.microsoft.com/office/drawing/2014/main" id="{041F7B13-3F6D-34F0-6B56-A4796FA6BB07}"/>
                  </a:ext>
                </a:extLst>
              </p:cNvPr>
              <p:cNvSpPr txBox="1">
                <a:spLocks noRot="1" noChangeAspect="1" noMove="1" noResize="1" noEditPoints="1" noAdjustHandles="1" noChangeArrowheads="1" noChangeShapeType="1" noTextEdit="1"/>
              </p:cNvSpPr>
              <p:nvPr/>
            </p:nvSpPr>
            <p:spPr>
              <a:xfrm>
                <a:off x="1127448" y="5601888"/>
                <a:ext cx="5581200" cy="1043619"/>
              </a:xfrm>
              <a:prstGeom prst="rect">
                <a:avLst/>
              </a:prstGeom>
              <a:blipFill>
                <a:blip r:embed="rId5"/>
                <a:stretch>
                  <a:fillRect l="-981" t="-3488"/>
                </a:stretch>
              </a:blipFill>
              <a:ln w="6350">
                <a:solidFill>
                  <a:schemeClr val="tx1">
                    <a:lumMod val="50000"/>
                    <a:lumOff val="50000"/>
                  </a:schemeClr>
                </a:solidFill>
              </a:ln>
            </p:spPr>
            <p:txBody>
              <a:bodyPr/>
              <a:lstStyle/>
              <a:p>
                <a:r>
                  <a:rPr lang="pt-BR">
                    <a:noFill/>
                  </a:rPr>
                  <a:t> </a:t>
                </a:r>
              </a:p>
            </p:txBody>
          </p:sp>
        </mc:Fallback>
      </mc:AlternateContent>
      <p:pic>
        <p:nvPicPr>
          <p:cNvPr id="7" name="Picture 4">
            <a:extLst>
              <a:ext uri="{FF2B5EF4-FFF2-40B4-BE49-F238E27FC236}">
                <a16:creationId xmlns:a16="http://schemas.microsoft.com/office/drawing/2014/main" id="{437D5534-A239-D0C0-282C-9871755F0C1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5347514"/>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26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742D-E38F-694E-CDFB-D838E7AF6285}"/>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35458C98-577A-F3FF-4464-FDCADDBADB2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IV e V</a:t>
            </a:r>
          </a:p>
        </p:txBody>
      </p:sp>
      <p:cxnSp>
        <p:nvCxnSpPr>
          <p:cNvPr id="2" name="Conector reto 1">
            <a:extLst>
              <a:ext uri="{FF2B5EF4-FFF2-40B4-BE49-F238E27FC236}">
                <a16:creationId xmlns:a16="http://schemas.microsoft.com/office/drawing/2014/main" id="{788EEE47-F2B9-DC1E-8E85-77462FD7908E}"/>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8472C0A5-5275-E42F-CDBB-4B06A66418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3447D23B-0DA8-62DA-F35C-3EDF72FA3A21}"/>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6F30386-DE53-35BB-9234-891E9B21F78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3DFEF92C-FF78-C3E5-E840-9C884A342AC8}"/>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390" r="10390"/>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3" name="Tabela 2">
            <a:extLst>
              <a:ext uri="{FF2B5EF4-FFF2-40B4-BE49-F238E27FC236}">
                <a16:creationId xmlns:a16="http://schemas.microsoft.com/office/drawing/2014/main" id="{29AFF30F-C460-FF9E-9CB6-29BFE256AEFA}"/>
              </a:ext>
            </a:extLst>
          </p:cNvPr>
          <p:cNvGraphicFramePr>
            <a:graphicFrameLocks noGrp="1"/>
          </p:cNvGraphicFramePr>
          <p:nvPr>
            <p:extLst>
              <p:ext uri="{D42A27DB-BD31-4B8C-83A1-F6EECF244321}">
                <p14:modId xmlns:p14="http://schemas.microsoft.com/office/powerpoint/2010/main" val="3272698094"/>
              </p:ext>
            </p:extLst>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p:spTree>
    <p:extLst>
      <p:ext uri="{BB962C8B-B14F-4D97-AF65-F5344CB8AC3E}">
        <p14:creationId xmlns:p14="http://schemas.microsoft.com/office/powerpoint/2010/main" val="28385116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6A0C4-E4A2-3F37-1280-9E58E765ABE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51D62C1F-0A4B-8ED7-9B9E-5FD79926F08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IV e V</a:t>
            </a:r>
          </a:p>
        </p:txBody>
      </p:sp>
      <p:cxnSp>
        <p:nvCxnSpPr>
          <p:cNvPr id="2" name="Conector reto 1">
            <a:extLst>
              <a:ext uri="{FF2B5EF4-FFF2-40B4-BE49-F238E27FC236}">
                <a16:creationId xmlns:a16="http://schemas.microsoft.com/office/drawing/2014/main" id="{5773220C-E0E6-1270-0476-C3A32D33014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658C251-A81C-04F0-56CF-BC23C945D1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1E4B423E-65F5-C3D1-66C3-75D1857CDB69}"/>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55C73D2-DA6D-63A0-1643-877D3634236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A0F552DD-FB77-4344-FF7E-64B1B3F13BC6}"/>
              </a:ext>
            </a:extLst>
          </p:cNvPr>
          <p:cNvGraphicFramePr>
            <a:graphicFrameLocks noGrp="1"/>
          </p:cNvGraphicFramePr>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7C9E622C-1C53-D618-B548-D8736EFD4A47}"/>
                  </a:ext>
                </a:extLst>
              </p:cNvPr>
              <p:cNvSpPr txBox="1"/>
              <p:nvPr/>
            </p:nvSpPr>
            <p:spPr>
              <a:xfrm>
                <a:off x="6588000" y="3068960"/>
                <a:ext cx="5459672" cy="132440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r>
                  <a:rPr lang="pt-BR" b="0" i="1" dirty="0">
                    <a:latin typeface="Cambria Math" panose="02040503050406030204" pitchFamily="18" charset="0"/>
                    <a:ea typeface="Cambria Math" panose="02040503050406030204" pitchFamily="18" charset="0"/>
                  </a:rPr>
                  <a:t>Aluno I</a:t>
                </a: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45, 45, 85, 90  →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45+85</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65</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7C9E622C-1C53-D618-B548-D8736EFD4A47}"/>
                  </a:ext>
                </a:extLst>
              </p:cNvPr>
              <p:cNvSpPr txBox="1">
                <a:spLocks noRot="1" noChangeAspect="1" noMove="1" noResize="1" noEditPoints="1" noAdjustHandles="1" noChangeArrowheads="1" noChangeShapeType="1" noTextEdit="1"/>
              </p:cNvSpPr>
              <p:nvPr/>
            </p:nvSpPr>
            <p:spPr>
              <a:xfrm>
                <a:off x="6588000" y="3068960"/>
                <a:ext cx="5459672" cy="1324402"/>
              </a:xfrm>
              <a:prstGeom prst="rect">
                <a:avLst/>
              </a:prstGeom>
              <a:blipFill>
                <a:blip r:embed="rId6"/>
                <a:stretch>
                  <a:fillRect l="-1004" t="-2283"/>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EB15E525-3F55-5409-EF83-597418A6C03D}"/>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604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F328-AE22-4EE1-902F-B96E3DAED9E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A51A02EB-BAD2-B742-601E-AB1656A3A2EF}"/>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IV e V</a:t>
            </a:r>
          </a:p>
        </p:txBody>
      </p:sp>
      <p:cxnSp>
        <p:nvCxnSpPr>
          <p:cNvPr id="2" name="Conector reto 1">
            <a:extLst>
              <a:ext uri="{FF2B5EF4-FFF2-40B4-BE49-F238E27FC236}">
                <a16:creationId xmlns:a16="http://schemas.microsoft.com/office/drawing/2014/main" id="{2E1CE371-8A8A-BC5B-85CA-9C1DB3D8D87C}"/>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17AEB84F-7806-D9F0-716D-0370BA4D63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50F86A5-0A4D-FC88-FA19-58C5F1A1E6D1}"/>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30D8EC02-249A-F2AA-0038-9D38C108770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14A82289-BE26-D492-1D38-3FEF733E196C}"/>
              </a:ext>
            </a:extLst>
          </p:cNvPr>
          <p:cNvGraphicFramePr>
            <a:graphicFrameLocks noGrp="1"/>
          </p:cNvGraphicFramePr>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97FBC721-5FB8-4D47-D99C-88DF31C9FE42}"/>
                  </a:ext>
                </a:extLst>
              </p:cNvPr>
              <p:cNvSpPr txBox="1"/>
              <p:nvPr/>
            </p:nvSpPr>
            <p:spPr>
              <a:xfrm>
                <a:off x="6588000" y="3068960"/>
                <a:ext cx="5459672" cy="132440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r>
                  <a:rPr lang="pt-BR" b="0" i="1" dirty="0">
                    <a:latin typeface="Cambria Math" panose="02040503050406030204" pitchFamily="18" charset="0"/>
                    <a:ea typeface="Cambria Math" panose="02040503050406030204" pitchFamily="18" charset="0"/>
                  </a:rPr>
                  <a:t>Aluno II</a:t>
                </a: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70, 70, 75, 80 →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70+75</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72,5</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97FBC721-5FB8-4D47-D99C-88DF31C9FE42}"/>
                  </a:ext>
                </a:extLst>
              </p:cNvPr>
              <p:cNvSpPr txBox="1">
                <a:spLocks noRot="1" noChangeAspect="1" noMove="1" noResize="1" noEditPoints="1" noAdjustHandles="1" noChangeArrowheads="1" noChangeShapeType="1" noTextEdit="1"/>
              </p:cNvSpPr>
              <p:nvPr/>
            </p:nvSpPr>
            <p:spPr>
              <a:xfrm>
                <a:off x="6588000" y="3068960"/>
                <a:ext cx="5459672" cy="1324402"/>
              </a:xfrm>
              <a:prstGeom prst="rect">
                <a:avLst/>
              </a:prstGeom>
              <a:blipFill>
                <a:blip r:embed="rId6"/>
                <a:stretch>
                  <a:fillRect l="-1004" t="-2283"/>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1666CB8B-2BAA-1905-E829-BC2D15D95528}"/>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86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44C39-DD32-0AFB-54AA-640458A89FA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6C457BD8-BAC1-5EAB-A025-5EEF97537A6D}"/>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IV e V</a:t>
            </a:r>
          </a:p>
        </p:txBody>
      </p:sp>
      <p:cxnSp>
        <p:nvCxnSpPr>
          <p:cNvPr id="2" name="Conector reto 1">
            <a:extLst>
              <a:ext uri="{FF2B5EF4-FFF2-40B4-BE49-F238E27FC236}">
                <a16:creationId xmlns:a16="http://schemas.microsoft.com/office/drawing/2014/main" id="{C31CD80D-117A-1833-B3DC-AE1E97FAADD2}"/>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5C0EFBC-7C98-ACA8-BC3B-0235E53EBF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F8E0375-69C2-5FD9-C7D1-B9F0811B408E}"/>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1E256CD-F9A1-D3C2-E8DB-83836F61F96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2401A1CB-4031-B962-01B3-AC27661E1FB6}"/>
              </a:ext>
            </a:extLst>
          </p:cNvPr>
          <p:cNvGraphicFramePr>
            <a:graphicFrameLocks noGrp="1"/>
          </p:cNvGraphicFramePr>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2CA221A2-4833-8BBA-CC42-FF23A88BCF65}"/>
                  </a:ext>
                </a:extLst>
              </p:cNvPr>
              <p:cNvSpPr txBox="1"/>
              <p:nvPr/>
            </p:nvSpPr>
            <p:spPr>
              <a:xfrm>
                <a:off x="6588000" y="3068960"/>
                <a:ext cx="5459672" cy="132440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r>
                  <a:rPr lang="pt-BR" b="0" i="1" dirty="0">
                    <a:latin typeface="Cambria Math" panose="02040503050406030204" pitchFamily="18" charset="0"/>
                    <a:ea typeface="Cambria Math" panose="02040503050406030204" pitchFamily="18" charset="0"/>
                  </a:rPr>
                  <a:t>Aluno III</a:t>
                </a: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55, 75, 75, 75  →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75+75</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75</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2CA221A2-4833-8BBA-CC42-FF23A88BCF65}"/>
                  </a:ext>
                </a:extLst>
              </p:cNvPr>
              <p:cNvSpPr txBox="1">
                <a:spLocks noRot="1" noChangeAspect="1" noMove="1" noResize="1" noEditPoints="1" noAdjustHandles="1" noChangeArrowheads="1" noChangeShapeType="1" noTextEdit="1"/>
              </p:cNvSpPr>
              <p:nvPr/>
            </p:nvSpPr>
            <p:spPr>
              <a:xfrm>
                <a:off x="6588000" y="3068960"/>
                <a:ext cx="5459672" cy="1324402"/>
              </a:xfrm>
              <a:prstGeom prst="rect">
                <a:avLst/>
              </a:prstGeom>
              <a:blipFill>
                <a:blip r:embed="rId6"/>
                <a:stretch>
                  <a:fillRect l="-1004" t="-2283"/>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B4C7F575-55E0-D5CA-25DA-6A6C1CA79320}"/>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B8FAE-BD83-D227-E0AD-CDDB0D62CC85}"/>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3C0E9E48-7638-6915-EC56-A10A5F8C9025}"/>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IV e V</a:t>
            </a:r>
          </a:p>
        </p:txBody>
      </p:sp>
      <p:cxnSp>
        <p:nvCxnSpPr>
          <p:cNvPr id="2" name="Conector reto 1">
            <a:extLst>
              <a:ext uri="{FF2B5EF4-FFF2-40B4-BE49-F238E27FC236}">
                <a16:creationId xmlns:a16="http://schemas.microsoft.com/office/drawing/2014/main" id="{09B8A87A-2FE8-284B-1109-AA5FBDCFEFE8}"/>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24E8DC80-7BF0-A1C0-28B0-A60D8F19F6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8EF2A6C8-71F7-01EC-C4D9-0AA5E3680A8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EA350825-1599-C61B-A2ED-36ABC5F00E6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DD124839-5ED7-C5CC-6DCD-CD1AF0A243A3}"/>
              </a:ext>
            </a:extLst>
          </p:cNvPr>
          <p:cNvGraphicFramePr>
            <a:graphicFrameLocks noGrp="1"/>
          </p:cNvGraphicFramePr>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9385D437-93CA-F786-51B4-74ED3D345F61}"/>
                  </a:ext>
                </a:extLst>
              </p:cNvPr>
              <p:cNvSpPr txBox="1"/>
              <p:nvPr/>
            </p:nvSpPr>
            <p:spPr>
              <a:xfrm>
                <a:off x="6588000" y="3068960"/>
                <a:ext cx="5459672" cy="132440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r>
                  <a:rPr lang="pt-BR" b="0" i="1" dirty="0">
                    <a:latin typeface="Cambria Math" panose="02040503050406030204" pitchFamily="18" charset="0"/>
                    <a:ea typeface="Cambria Math" panose="02040503050406030204" pitchFamily="18" charset="0"/>
                  </a:rPr>
                  <a:t>Aluno IV</a:t>
                </a: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35, 35, 85, 90  →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35+85</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60</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9385D437-93CA-F786-51B4-74ED3D345F61}"/>
                  </a:ext>
                </a:extLst>
              </p:cNvPr>
              <p:cNvSpPr txBox="1">
                <a:spLocks noRot="1" noChangeAspect="1" noMove="1" noResize="1" noEditPoints="1" noAdjustHandles="1" noChangeArrowheads="1" noChangeShapeType="1" noTextEdit="1"/>
              </p:cNvSpPr>
              <p:nvPr/>
            </p:nvSpPr>
            <p:spPr>
              <a:xfrm>
                <a:off x="6588000" y="3068960"/>
                <a:ext cx="5459672" cy="1324402"/>
              </a:xfrm>
              <a:prstGeom prst="rect">
                <a:avLst/>
              </a:prstGeom>
              <a:blipFill>
                <a:blip r:embed="rId6"/>
                <a:stretch>
                  <a:fillRect l="-1004" t="-2283"/>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E10357F2-AF3E-533D-19D9-6DDD143C7EBF}"/>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17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1974-BE20-7EE3-3094-8FD9073B108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9DCD2716-7B4B-F93C-C0A8-836ABE5013B9}"/>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5C83B655-8470-739E-76BD-2FB291FC6BCB}"/>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51D81A81-E275-B4C0-8533-55C44A43A6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22962956-B538-59DC-AD47-06040BCF09B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28E3398-F57D-7A11-B6B5-09FC2C9CB20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87FB013F-159B-3286-6423-E694A54D126C}"/>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572444"/>
      </p:ext>
    </p:extLst>
  </p:cSld>
  <p:clrMapOvr>
    <a:masterClrMapping/>
  </p:clrMapOvr>
  <p:transition spd="slow" advTm="12000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FD446-B8D7-B5CE-04CE-296A9C4155C1}"/>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5A85423A-DAF9-4F77-F011-35C948FA607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4</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2023) A nota final de um estudante em uma disciplina é dada pela mediana das notas de suas quatro provas. Cinco estudantes dessa disciplina obtiveram as notas apresentadas no quadro. O professor dessa disciplina pediu a cada estudante que calculasse sua nota final e lhe apresentasse o resultado obtido. Os resultados informados pelos estudantes foram:</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 77</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III: 70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estudante IV: 60</a:t>
            </a:r>
          </a:p>
          <a:p>
            <a:pPr lvl="1" algn="just">
              <a:buClr>
                <a:srgbClr val="F4680B"/>
              </a:buClr>
              <a:buSzPct val="100000"/>
              <a:buFont typeface="Wingdings" panose="05000000000000000000" pitchFamily="2" charset="2"/>
              <a:buChar char="§"/>
            </a:pPr>
            <a:r>
              <a:rPr lang="pt-BR" dirty="0">
                <a:solidFill>
                  <a:schemeClr val="tx1"/>
                </a:solidFill>
                <a:latin typeface="Arial" panose="020B0604020202020204" pitchFamily="34" charset="0"/>
                <a:cs typeface="Arial" panose="020B0604020202020204" pitchFamily="34" charset="0"/>
              </a:rPr>
              <a:t> estudante V: 70</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a:t>
            </a:r>
            <a:r>
              <a:rPr lang="pt-BR" sz="2000" dirty="0" err="1">
                <a:solidFill>
                  <a:schemeClr val="tx1"/>
                </a:solidFill>
                <a:latin typeface="Arial" panose="020B0604020202020204" pitchFamily="34" charset="0"/>
                <a:cs typeface="Arial" panose="020B0604020202020204" pitchFamily="34" charset="0"/>
              </a:rPr>
              <a:t>is</a:t>
            </a:r>
            <a:r>
              <a:rPr lang="pt-BR" sz="2000" dirty="0">
                <a:solidFill>
                  <a:schemeClr val="tx1"/>
                </a:solidFill>
                <a:latin typeface="Arial" panose="020B0604020202020204" pitchFamily="34" charset="0"/>
                <a:cs typeface="Arial" panose="020B0604020202020204" pitchFamily="34" charset="0"/>
              </a:rPr>
              <a:t>) estudante(s) acertou(aram) sua nota final?</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I     </a:t>
            </a: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III     </a:t>
            </a: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II e III     </a:t>
            </a: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II e V     </a:t>
            </a: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IV e V</a:t>
            </a:r>
          </a:p>
        </p:txBody>
      </p:sp>
      <p:cxnSp>
        <p:nvCxnSpPr>
          <p:cNvPr id="2" name="Conector reto 1">
            <a:extLst>
              <a:ext uri="{FF2B5EF4-FFF2-40B4-BE49-F238E27FC236}">
                <a16:creationId xmlns:a16="http://schemas.microsoft.com/office/drawing/2014/main" id="{119FAB7A-1A08-8CBE-29C1-CC09E843F45D}"/>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EC88555D-0027-BF45-E4DC-E2830E7165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67331A5-AC15-CB31-0348-8A23FA8C7DA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1DCEFD31-37FE-BBFE-7496-55EE3433C85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9955B1BF-87C2-3C5E-29C8-413392E0C864}"/>
              </a:ext>
            </a:extLst>
          </p:cNvPr>
          <p:cNvGraphicFramePr>
            <a:graphicFrameLocks noGrp="1"/>
          </p:cNvGraphicFramePr>
          <p:nvPr/>
        </p:nvGraphicFramePr>
        <p:xfrm>
          <a:off x="6132664" y="4509120"/>
          <a:ext cx="5940000" cy="222504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82518887"/>
                    </a:ext>
                  </a:extLst>
                </a:gridCol>
                <a:gridCol w="1188000">
                  <a:extLst>
                    <a:ext uri="{9D8B030D-6E8A-4147-A177-3AD203B41FA5}">
                      <a16:colId xmlns:a16="http://schemas.microsoft.com/office/drawing/2014/main" val="3689730236"/>
                    </a:ext>
                  </a:extLst>
                </a:gridCol>
                <a:gridCol w="1188000">
                  <a:extLst>
                    <a:ext uri="{9D8B030D-6E8A-4147-A177-3AD203B41FA5}">
                      <a16:colId xmlns:a16="http://schemas.microsoft.com/office/drawing/2014/main" val="1452492647"/>
                    </a:ext>
                  </a:extLst>
                </a:gridCol>
                <a:gridCol w="1188000">
                  <a:extLst>
                    <a:ext uri="{9D8B030D-6E8A-4147-A177-3AD203B41FA5}">
                      <a16:colId xmlns:a16="http://schemas.microsoft.com/office/drawing/2014/main" val="3275127506"/>
                    </a:ext>
                  </a:extLst>
                </a:gridCol>
                <a:gridCol w="1188000">
                  <a:extLst>
                    <a:ext uri="{9D8B030D-6E8A-4147-A177-3AD203B41FA5}">
                      <a16:colId xmlns:a16="http://schemas.microsoft.com/office/drawing/2014/main" val="1718630976"/>
                    </a:ext>
                  </a:extLst>
                </a:gridCol>
              </a:tblGrid>
              <a:tr h="370840">
                <a:tc>
                  <a:txBody>
                    <a:bodyPr/>
                    <a:lstStyle/>
                    <a:p>
                      <a:pPr algn="ctr"/>
                      <a:r>
                        <a:rPr lang="pt-BR" sz="1800" dirty="0">
                          <a:latin typeface="Arial" panose="020B0604020202020204" pitchFamily="34" charset="0"/>
                          <a:cs typeface="Arial" panose="020B0604020202020204" pitchFamily="34" charset="0"/>
                        </a:rPr>
                        <a:t>Aluno</a:t>
                      </a:r>
                    </a:p>
                  </a:txBody>
                  <a:tcPr anchor="ctr"/>
                </a:tc>
                <a:tc>
                  <a:txBody>
                    <a:bodyPr/>
                    <a:lstStyle/>
                    <a:p>
                      <a:pPr algn="ctr"/>
                      <a:r>
                        <a:rPr lang="pt-BR" sz="1800" dirty="0">
                          <a:latin typeface="Arial" panose="020B0604020202020204" pitchFamily="34" charset="0"/>
                          <a:cs typeface="Arial" panose="020B0604020202020204" pitchFamily="34" charset="0"/>
                        </a:rPr>
                        <a:t>Prova 1</a:t>
                      </a:r>
                    </a:p>
                  </a:txBody>
                  <a:tcPr anchor="ctr"/>
                </a:tc>
                <a:tc>
                  <a:txBody>
                    <a:bodyPr/>
                    <a:lstStyle/>
                    <a:p>
                      <a:pPr algn="ctr"/>
                      <a:r>
                        <a:rPr lang="pt-BR" sz="1800" dirty="0">
                          <a:latin typeface="Arial" panose="020B0604020202020204" pitchFamily="34" charset="0"/>
                          <a:cs typeface="Arial" panose="020B0604020202020204" pitchFamily="34" charset="0"/>
                        </a:rPr>
                        <a:t>Prova 2</a:t>
                      </a:r>
                    </a:p>
                  </a:txBody>
                  <a:tcPr anchor="ctr"/>
                </a:tc>
                <a:tc>
                  <a:txBody>
                    <a:bodyPr/>
                    <a:lstStyle/>
                    <a:p>
                      <a:pPr algn="ctr"/>
                      <a:r>
                        <a:rPr lang="pt-BR" sz="1800" dirty="0">
                          <a:latin typeface="Arial" panose="020B0604020202020204" pitchFamily="34" charset="0"/>
                          <a:cs typeface="Arial" panose="020B0604020202020204" pitchFamily="34" charset="0"/>
                        </a:rPr>
                        <a:t>Prova 3</a:t>
                      </a:r>
                    </a:p>
                  </a:txBody>
                  <a:tcPr anchor="ctr"/>
                </a:tc>
                <a:tc>
                  <a:txBody>
                    <a:bodyPr/>
                    <a:lstStyle/>
                    <a:p>
                      <a:pPr algn="ctr"/>
                      <a:r>
                        <a:rPr lang="pt-BR" sz="1800" dirty="0">
                          <a:latin typeface="Arial" panose="020B0604020202020204" pitchFamily="34" charset="0"/>
                          <a:cs typeface="Arial" panose="020B0604020202020204" pitchFamily="34" charset="0"/>
                        </a:rPr>
                        <a:t>Prova 4</a:t>
                      </a:r>
                    </a:p>
                  </a:txBody>
                  <a:tcPr anchor="ctr"/>
                </a:tc>
                <a:extLst>
                  <a:ext uri="{0D108BD9-81ED-4DB2-BD59-A6C34878D82A}">
                    <a16:rowId xmlns:a16="http://schemas.microsoft.com/office/drawing/2014/main" val="1332651669"/>
                  </a:ext>
                </a:extLst>
              </a:tr>
              <a:tr h="370840">
                <a:tc>
                  <a:txBody>
                    <a:bodyPr/>
                    <a:lstStyle/>
                    <a:p>
                      <a:pPr algn="ctr"/>
                      <a:r>
                        <a:rPr lang="pt-BR" sz="1800" dirty="0">
                          <a:latin typeface="Arial" panose="020B0604020202020204" pitchFamily="34" charset="0"/>
                          <a:cs typeface="Arial" panose="020B0604020202020204" pitchFamily="34" charset="0"/>
                        </a:rPr>
                        <a:t>I</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tc>
                  <a:txBody>
                    <a:bodyPr/>
                    <a:lstStyle/>
                    <a:p>
                      <a:pPr algn="ctr"/>
                      <a:r>
                        <a:rPr lang="pt-BR" sz="1800" dirty="0">
                          <a:latin typeface="Arial" panose="020B0604020202020204" pitchFamily="34" charset="0"/>
                          <a:cs typeface="Arial" panose="020B0604020202020204" pitchFamily="34" charset="0"/>
                        </a:rPr>
                        <a:t>45</a:t>
                      </a:r>
                    </a:p>
                  </a:txBody>
                  <a:tcPr anchor="ctr"/>
                </a:tc>
                <a:extLst>
                  <a:ext uri="{0D108BD9-81ED-4DB2-BD59-A6C34878D82A}">
                    <a16:rowId xmlns:a16="http://schemas.microsoft.com/office/drawing/2014/main" val="827992932"/>
                  </a:ext>
                </a:extLst>
              </a:tr>
              <a:tr h="370840">
                <a:tc>
                  <a:txBody>
                    <a:bodyPr/>
                    <a:lstStyle/>
                    <a:p>
                      <a:pPr algn="ctr"/>
                      <a:r>
                        <a:rPr lang="pt-BR" sz="1800" dirty="0">
                          <a:latin typeface="Arial" panose="020B0604020202020204" pitchFamily="34" charset="0"/>
                          <a:cs typeface="Arial" panose="020B0604020202020204" pitchFamily="34" charset="0"/>
                        </a:rPr>
                        <a:t>II</a:t>
                      </a:r>
                    </a:p>
                  </a:txBody>
                  <a:tcPr anchor="ctr"/>
                </a:tc>
                <a:tc>
                  <a:txBody>
                    <a:bodyPr/>
                    <a:lstStyle/>
                    <a:p>
                      <a:pPr algn="ctr"/>
                      <a:r>
                        <a:rPr lang="pt-BR" sz="1800" dirty="0">
                          <a:latin typeface="Arial" panose="020B0604020202020204" pitchFamily="34" charset="0"/>
                          <a:cs typeface="Arial" panose="020B0604020202020204" pitchFamily="34" charset="0"/>
                        </a:rPr>
                        <a:t>80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62091873"/>
                  </a:ext>
                </a:extLst>
              </a:tr>
              <a:tr h="370840">
                <a:tc>
                  <a:txBody>
                    <a:bodyPr/>
                    <a:lstStyle/>
                    <a:p>
                      <a:pPr algn="ctr"/>
                      <a:r>
                        <a:rPr lang="pt-BR" sz="1800" dirty="0">
                          <a:latin typeface="Arial" panose="020B0604020202020204" pitchFamily="34" charset="0"/>
                          <a:cs typeface="Arial" panose="020B0604020202020204" pitchFamily="34" charset="0"/>
                        </a:rPr>
                        <a:t>III</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tc>
                  <a:txBody>
                    <a:bodyPr/>
                    <a:lstStyle/>
                    <a:p>
                      <a:pPr algn="ctr"/>
                      <a:r>
                        <a:rPr lang="pt-BR" sz="18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837138268"/>
                  </a:ext>
                </a:extLst>
              </a:tr>
              <a:tr h="370840">
                <a:tc>
                  <a:txBody>
                    <a:bodyPr/>
                    <a:lstStyle/>
                    <a:p>
                      <a:pPr algn="ctr"/>
                      <a:r>
                        <a:rPr lang="pt-BR" sz="1800" dirty="0">
                          <a:latin typeface="Arial" panose="020B0604020202020204" pitchFamily="34" charset="0"/>
                          <a:cs typeface="Arial" panose="020B0604020202020204" pitchFamily="34" charset="0"/>
                        </a:rPr>
                        <a:t>IV</a:t>
                      </a:r>
                    </a:p>
                  </a:txBody>
                  <a:tcPr anchor="ctr"/>
                </a:tc>
                <a:tc>
                  <a:txBody>
                    <a:bodyPr/>
                    <a:lstStyle/>
                    <a:p>
                      <a:pPr algn="ctr"/>
                      <a:r>
                        <a:rPr lang="pt-BR" sz="1800" dirty="0">
                          <a:latin typeface="Arial" panose="020B0604020202020204" pitchFamily="34" charset="0"/>
                          <a:cs typeface="Arial" panose="020B0604020202020204" pitchFamily="34" charset="0"/>
                        </a:rPr>
                        <a:t>85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35</a:t>
                      </a:r>
                    </a:p>
                  </a:txBody>
                  <a:tcPr anchor="ctr"/>
                </a:tc>
                <a:tc>
                  <a:txBody>
                    <a:bodyPr/>
                    <a:lstStyle/>
                    <a:p>
                      <a:pPr algn="ctr"/>
                      <a:r>
                        <a:rPr lang="pt-BR" sz="1800" dirty="0">
                          <a:latin typeface="Arial" panose="020B0604020202020204" pitchFamily="34" charset="0"/>
                          <a:cs typeface="Arial" panose="020B0604020202020204" pitchFamily="34" charset="0"/>
                        </a:rPr>
                        <a:t>90</a:t>
                      </a:r>
                    </a:p>
                  </a:txBody>
                  <a:tcPr anchor="ctr"/>
                </a:tc>
                <a:extLst>
                  <a:ext uri="{0D108BD9-81ED-4DB2-BD59-A6C34878D82A}">
                    <a16:rowId xmlns:a16="http://schemas.microsoft.com/office/drawing/2014/main" val="4387633"/>
                  </a:ext>
                </a:extLst>
              </a:tr>
              <a:tr h="370840">
                <a:tc>
                  <a:txBody>
                    <a:bodyPr/>
                    <a:lstStyle/>
                    <a:p>
                      <a:pPr algn="ctr"/>
                      <a:r>
                        <a:rPr lang="pt-BR" sz="1800" dirty="0">
                          <a:latin typeface="Arial" panose="020B0604020202020204" pitchFamily="34" charset="0"/>
                          <a:cs typeface="Arial" panose="020B0604020202020204" pitchFamily="34" charset="0"/>
                        </a:rPr>
                        <a:t>V</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70</a:t>
                      </a:r>
                    </a:p>
                  </a:txBody>
                  <a:tcPr anchor="ctr"/>
                </a:tc>
                <a:tc>
                  <a:txBody>
                    <a:bodyPr/>
                    <a:lstStyle/>
                    <a:p>
                      <a:pPr algn="ctr"/>
                      <a:r>
                        <a:rPr lang="pt-BR" sz="18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1130773746"/>
                  </a:ext>
                </a:extLst>
              </a:tr>
            </a:tbl>
          </a:graphicData>
        </a:graphic>
      </p:graphicFrame>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4AE5D691-C36F-64B4-A2BA-B2492B6FFCB0}"/>
                  </a:ext>
                </a:extLst>
              </p:cNvPr>
              <p:cNvSpPr txBox="1"/>
              <p:nvPr/>
            </p:nvSpPr>
            <p:spPr>
              <a:xfrm>
                <a:off x="6588000" y="3068960"/>
                <a:ext cx="5459672" cy="132440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r>
                  <a:rPr lang="pt-BR" b="0" i="1" dirty="0">
                    <a:latin typeface="Cambria Math" panose="02040503050406030204" pitchFamily="18" charset="0"/>
                    <a:ea typeface="Cambria Math" panose="02040503050406030204" pitchFamily="18" charset="0"/>
                  </a:rPr>
                  <a:t>Aluno V</a:t>
                </a: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60, 70, 70, 75  →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70+70</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70</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4AE5D691-C36F-64B4-A2BA-B2492B6FFCB0}"/>
                  </a:ext>
                </a:extLst>
              </p:cNvPr>
              <p:cNvSpPr txBox="1">
                <a:spLocks noRot="1" noChangeAspect="1" noMove="1" noResize="1" noEditPoints="1" noAdjustHandles="1" noChangeArrowheads="1" noChangeShapeType="1" noTextEdit="1"/>
              </p:cNvSpPr>
              <p:nvPr/>
            </p:nvSpPr>
            <p:spPr>
              <a:xfrm>
                <a:off x="6588000" y="3068960"/>
                <a:ext cx="5459672" cy="1324402"/>
              </a:xfrm>
              <a:prstGeom prst="rect">
                <a:avLst/>
              </a:prstGeom>
              <a:blipFill>
                <a:blip r:embed="rId6"/>
                <a:stretch>
                  <a:fillRect l="-1004" t="-2283"/>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378F6C68-A2B4-3300-A534-5CB2684BCD81}"/>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9E3D51E-C5BC-C83E-04FD-3EA9DA2D9C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477" t="23097" r="28477" b="23096"/>
          <a:stretch/>
        </p:blipFill>
        <p:spPr bwMode="auto">
          <a:xfrm>
            <a:off x="4707286" y="6211610"/>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75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18A44-5FE7-E2AE-BC9D-13FDCEDA9027}"/>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F263CF82-936D-0ADB-E977-283F3DF7820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5</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2022) Até a Copa de 2010, apenas sete jogadores haviam conseguido o feito de marcar 8 ou mais gols em uma mesma edição da Copa do Mundo. O quadro apresenta os anos das edições da copa nas quais ocorreram esses feitos, quais foram os jogadores que os realizaram e os respectivos números de gols marcados por cada um deles. 8, 8, 9, 9, 10, 11, 13</a:t>
            </a:r>
          </a:p>
          <a:p>
            <a:pPr marL="0" indent="0" algn="just">
              <a:buNone/>
            </a:pPr>
            <a:r>
              <a:rPr lang="pt-BR" sz="2000" dirty="0">
                <a:solidFill>
                  <a:schemeClr val="tx1"/>
                </a:solidFill>
                <a:latin typeface="Arial" panose="020B0604020202020204" pitchFamily="34" charset="0"/>
                <a:cs typeface="Arial" panose="020B0604020202020204" pitchFamily="34" charset="0"/>
              </a:rPr>
              <a:t>Para facilitar a análise sobre a quantidade de gols marcados por esses artilheiros nas referidas copas, foi calculada a mediana da distribuição dos números de gols marcados por eles nas sete copas especificadas no quadro. A mediana dessa distribuição é igual a:</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9,0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9,7</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10,0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10,2</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13,0</a:t>
            </a:r>
          </a:p>
        </p:txBody>
      </p:sp>
      <p:cxnSp>
        <p:nvCxnSpPr>
          <p:cNvPr id="2" name="Conector reto 1">
            <a:extLst>
              <a:ext uri="{FF2B5EF4-FFF2-40B4-BE49-F238E27FC236}">
                <a16:creationId xmlns:a16="http://schemas.microsoft.com/office/drawing/2014/main" id="{04DB31B5-38DE-F234-99C3-0BBF8B087BB3}"/>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F0DAC015-03C1-8D3D-069F-980CCCB573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3529DB35-8F46-F029-689F-7D1AEE56D2C9}"/>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5F97D66E-B6B3-F70E-EC7F-6C41A0A41303}"/>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A85379D4-78F8-031C-8AF6-4D0A7EDD0EFF}"/>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390" r="10390"/>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2CE869E7-05C7-97AB-554F-F6803B5A6AA4}"/>
              </a:ext>
            </a:extLst>
          </p:cNvPr>
          <p:cNvGraphicFramePr>
            <a:graphicFrameLocks noGrp="1"/>
          </p:cNvGraphicFramePr>
          <p:nvPr>
            <p:extLst>
              <p:ext uri="{D42A27DB-BD31-4B8C-83A1-F6EECF244321}">
                <p14:modId xmlns:p14="http://schemas.microsoft.com/office/powerpoint/2010/main" val="3517043239"/>
              </p:ext>
            </p:extLst>
          </p:nvPr>
        </p:nvGraphicFramePr>
        <p:xfrm>
          <a:off x="6023992" y="4253056"/>
          <a:ext cx="6048000" cy="2560320"/>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3817941849"/>
                    </a:ext>
                  </a:extLst>
                </a:gridCol>
                <a:gridCol w="2016000">
                  <a:extLst>
                    <a:ext uri="{9D8B030D-6E8A-4147-A177-3AD203B41FA5}">
                      <a16:colId xmlns:a16="http://schemas.microsoft.com/office/drawing/2014/main" val="905070737"/>
                    </a:ext>
                  </a:extLst>
                </a:gridCol>
                <a:gridCol w="2016000">
                  <a:extLst>
                    <a:ext uri="{9D8B030D-6E8A-4147-A177-3AD203B41FA5}">
                      <a16:colId xmlns:a16="http://schemas.microsoft.com/office/drawing/2014/main" val="2821700932"/>
                    </a:ext>
                  </a:extLst>
                </a:gridCol>
              </a:tblGrid>
              <a:tr h="315000">
                <a:tc>
                  <a:txBody>
                    <a:bodyPr/>
                    <a:lstStyle/>
                    <a:p>
                      <a:pPr algn="ctr"/>
                      <a:r>
                        <a:rPr lang="pt-BR" sz="1500" dirty="0">
                          <a:latin typeface="Arial" panose="020B0604020202020204" pitchFamily="34" charset="0"/>
                          <a:cs typeface="Arial" panose="020B0604020202020204" pitchFamily="34" charset="0"/>
                        </a:rPr>
                        <a:t>Ano</a:t>
                      </a:r>
                    </a:p>
                  </a:txBody>
                  <a:tcPr anchor="ctr"/>
                </a:tc>
                <a:tc>
                  <a:txBody>
                    <a:bodyPr/>
                    <a:lstStyle/>
                    <a:p>
                      <a:pPr algn="ctr"/>
                      <a:r>
                        <a:rPr lang="pt-BR" sz="1500" dirty="0">
                          <a:latin typeface="Arial" panose="020B0604020202020204" pitchFamily="34" charset="0"/>
                          <a:cs typeface="Arial" panose="020B0604020202020204" pitchFamily="34" charset="0"/>
                        </a:rPr>
                        <a:t>Jogador</a:t>
                      </a:r>
                    </a:p>
                  </a:txBody>
                  <a:tcPr anchor="ctr"/>
                </a:tc>
                <a:tc>
                  <a:txBody>
                    <a:bodyPr/>
                    <a:lstStyle/>
                    <a:p>
                      <a:pPr algn="ctr"/>
                      <a:r>
                        <a:rPr lang="pt-BR" sz="1500" dirty="0">
                          <a:latin typeface="Arial" panose="020B0604020202020204" pitchFamily="34" charset="0"/>
                          <a:cs typeface="Arial" panose="020B0604020202020204" pitchFamily="34" charset="0"/>
                        </a:rPr>
                        <a:t>Gols marcados</a:t>
                      </a:r>
                    </a:p>
                  </a:txBody>
                  <a:tcPr anchor="ctr"/>
                </a:tc>
                <a:extLst>
                  <a:ext uri="{0D108BD9-81ED-4DB2-BD59-A6C34878D82A}">
                    <a16:rowId xmlns:a16="http://schemas.microsoft.com/office/drawing/2014/main" val="1513023108"/>
                  </a:ext>
                </a:extLst>
              </a:tr>
              <a:tr h="315000">
                <a:tc>
                  <a:txBody>
                    <a:bodyPr/>
                    <a:lstStyle/>
                    <a:p>
                      <a:pPr algn="ctr"/>
                      <a:r>
                        <a:rPr lang="pt-BR" sz="1500" dirty="0">
                          <a:latin typeface="Arial" panose="020B0604020202020204" pitchFamily="34" charset="0"/>
                          <a:cs typeface="Arial" panose="020B0604020202020204" pitchFamily="34" charset="0"/>
                        </a:rPr>
                        <a:t>1930</a:t>
                      </a:r>
                    </a:p>
                  </a:txBody>
                  <a:tcPr anchor="ctr"/>
                </a:tc>
                <a:tc>
                  <a:txBody>
                    <a:bodyPr/>
                    <a:lstStyle/>
                    <a:p>
                      <a:pPr algn="ctr"/>
                      <a:r>
                        <a:rPr lang="pt-BR" sz="1500" dirty="0">
                          <a:latin typeface="Arial" panose="020B0604020202020204" pitchFamily="34" charset="0"/>
                          <a:cs typeface="Arial" panose="020B0604020202020204" pitchFamily="34" charset="0"/>
                        </a:rPr>
                        <a:t>Guillermo Stábile</a:t>
                      </a:r>
                    </a:p>
                  </a:txBody>
                  <a:tcPr anchor="ctr"/>
                </a:tc>
                <a:tc>
                  <a:txBody>
                    <a:bodyPr/>
                    <a:lstStyle/>
                    <a:p>
                      <a:pPr algn="ctr"/>
                      <a:r>
                        <a:rPr lang="pt-BR" sz="150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1155698563"/>
                  </a:ext>
                </a:extLst>
              </a:tr>
              <a:tr h="315000">
                <a:tc>
                  <a:txBody>
                    <a:bodyPr/>
                    <a:lstStyle/>
                    <a:p>
                      <a:pPr algn="ctr"/>
                      <a:r>
                        <a:rPr lang="pt-BR" sz="1500" dirty="0">
                          <a:latin typeface="Arial" panose="020B0604020202020204" pitchFamily="34" charset="0"/>
                          <a:cs typeface="Arial" panose="020B0604020202020204" pitchFamily="34" charset="0"/>
                        </a:rPr>
                        <a:t>1950</a:t>
                      </a:r>
                    </a:p>
                  </a:txBody>
                  <a:tcPr anchor="ctr"/>
                </a:tc>
                <a:tc>
                  <a:txBody>
                    <a:bodyPr/>
                    <a:lstStyle/>
                    <a:p>
                      <a:pPr algn="ctr"/>
                      <a:r>
                        <a:rPr lang="pt-BR" sz="1500" dirty="0">
                          <a:latin typeface="Arial" panose="020B0604020202020204" pitchFamily="34" charset="0"/>
                          <a:cs typeface="Arial" panose="020B0604020202020204" pitchFamily="34" charset="0"/>
                        </a:rPr>
                        <a:t>Ademir de Menezes</a:t>
                      </a:r>
                    </a:p>
                  </a:txBody>
                  <a:tcPr anchor="ctr"/>
                </a:tc>
                <a:tc>
                  <a:txBody>
                    <a:bodyPr/>
                    <a:lstStyle/>
                    <a:p>
                      <a:pPr algn="ctr"/>
                      <a:r>
                        <a:rPr lang="pt-BR" sz="15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3165334219"/>
                  </a:ext>
                </a:extLst>
              </a:tr>
              <a:tr h="315000">
                <a:tc>
                  <a:txBody>
                    <a:bodyPr/>
                    <a:lstStyle/>
                    <a:p>
                      <a:pPr algn="ctr"/>
                      <a:r>
                        <a:rPr lang="pt-BR" sz="1500" dirty="0">
                          <a:latin typeface="Arial" panose="020B0604020202020204" pitchFamily="34" charset="0"/>
                          <a:cs typeface="Arial" panose="020B0604020202020204" pitchFamily="34" charset="0"/>
                        </a:rPr>
                        <a:t>1954</a:t>
                      </a:r>
                    </a:p>
                  </a:txBody>
                  <a:tcPr anchor="ctr"/>
                </a:tc>
                <a:tc>
                  <a:txBody>
                    <a:bodyPr/>
                    <a:lstStyle/>
                    <a:p>
                      <a:pPr algn="ctr"/>
                      <a:r>
                        <a:rPr lang="pt-BR" sz="1500" dirty="0">
                          <a:latin typeface="Arial" panose="020B0604020202020204" pitchFamily="34" charset="0"/>
                          <a:cs typeface="Arial" panose="020B0604020202020204" pitchFamily="34" charset="0"/>
                        </a:rPr>
                        <a:t>Sandor </a:t>
                      </a:r>
                      <a:r>
                        <a:rPr lang="pt-BR" sz="1500" dirty="0" err="1">
                          <a:latin typeface="Arial" panose="020B0604020202020204" pitchFamily="34" charset="0"/>
                          <a:cs typeface="Arial" panose="020B0604020202020204" pitchFamily="34" charset="0"/>
                        </a:rPr>
                        <a:t>Kocsis</a:t>
                      </a:r>
                      <a:endParaRPr lang="pt-BR" sz="1500" dirty="0">
                        <a:latin typeface="Arial" panose="020B0604020202020204" pitchFamily="34" charset="0"/>
                        <a:cs typeface="Arial" panose="020B0604020202020204" pitchFamily="34" charset="0"/>
                      </a:endParaRPr>
                    </a:p>
                  </a:txBody>
                  <a:tcPr anchor="ctr"/>
                </a:tc>
                <a:tc>
                  <a:txBody>
                    <a:bodyPr/>
                    <a:lstStyle/>
                    <a:p>
                      <a:pPr algn="ctr"/>
                      <a:r>
                        <a:rPr lang="pt-BR" sz="1500" dirty="0">
                          <a:latin typeface="Arial" panose="020B0604020202020204" pitchFamily="34" charset="0"/>
                          <a:cs typeface="Arial" panose="020B0604020202020204" pitchFamily="34" charset="0"/>
                        </a:rPr>
                        <a:t>11</a:t>
                      </a:r>
                    </a:p>
                  </a:txBody>
                  <a:tcPr anchor="ctr"/>
                </a:tc>
                <a:extLst>
                  <a:ext uri="{0D108BD9-81ED-4DB2-BD59-A6C34878D82A}">
                    <a16:rowId xmlns:a16="http://schemas.microsoft.com/office/drawing/2014/main" val="3078166041"/>
                  </a:ext>
                </a:extLst>
              </a:tr>
              <a:tr h="315000">
                <a:tc>
                  <a:txBody>
                    <a:bodyPr/>
                    <a:lstStyle/>
                    <a:p>
                      <a:pPr algn="ctr"/>
                      <a:r>
                        <a:rPr lang="pt-BR" sz="1500" dirty="0">
                          <a:latin typeface="Arial" panose="020B0604020202020204" pitchFamily="34" charset="0"/>
                          <a:cs typeface="Arial" panose="020B0604020202020204" pitchFamily="34" charset="0"/>
                        </a:rPr>
                        <a:t>1958</a:t>
                      </a:r>
                    </a:p>
                  </a:txBody>
                  <a:tcPr anchor="ctr"/>
                </a:tc>
                <a:tc>
                  <a:txBody>
                    <a:bodyPr/>
                    <a:lstStyle/>
                    <a:p>
                      <a:pPr algn="ctr"/>
                      <a:r>
                        <a:rPr lang="pt-BR" sz="1500" dirty="0">
                          <a:latin typeface="Arial" panose="020B0604020202020204" pitchFamily="34" charset="0"/>
                          <a:cs typeface="Arial" panose="020B0604020202020204" pitchFamily="34" charset="0"/>
                        </a:rPr>
                        <a:t>Just Fontaine</a:t>
                      </a:r>
                    </a:p>
                  </a:txBody>
                  <a:tcPr anchor="ctr"/>
                </a:tc>
                <a:tc>
                  <a:txBody>
                    <a:bodyPr/>
                    <a:lstStyle/>
                    <a:p>
                      <a:pPr algn="ctr"/>
                      <a:r>
                        <a:rPr lang="pt-BR" sz="15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668169563"/>
                  </a:ext>
                </a:extLst>
              </a:tr>
              <a:tr h="315000">
                <a:tc>
                  <a:txBody>
                    <a:bodyPr/>
                    <a:lstStyle/>
                    <a:p>
                      <a:pPr algn="ctr"/>
                      <a:r>
                        <a:rPr lang="pt-BR" sz="1500" dirty="0">
                          <a:latin typeface="Arial" panose="020B0604020202020204" pitchFamily="34" charset="0"/>
                          <a:cs typeface="Arial" panose="020B0604020202020204" pitchFamily="34" charset="0"/>
                        </a:rPr>
                        <a:t>1966</a:t>
                      </a:r>
                    </a:p>
                  </a:txBody>
                  <a:tcPr anchor="ctr"/>
                </a:tc>
                <a:tc>
                  <a:txBody>
                    <a:bodyPr/>
                    <a:lstStyle/>
                    <a:p>
                      <a:pPr algn="ctr"/>
                      <a:r>
                        <a:rPr lang="pt-BR" sz="1500" dirty="0">
                          <a:latin typeface="Arial" panose="020B0604020202020204" pitchFamily="34" charset="0"/>
                          <a:cs typeface="Arial" panose="020B0604020202020204" pitchFamily="34" charset="0"/>
                        </a:rPr>
                        <a:t>Eusébio</a:t>
                      </a:r>
                    </a:p>
                  </a:txBody>
                  <a:tcPr anchor="ctr"/>
                </a:tc>
                <a:tc>
                  <a:txBody>
                    <a:bodyPr/>
                    <a:lstStyle/>
                    <a:p>
                      <a:pPr algn="ctr"/>
                      <a:r>
                        <a:rPr lang="pt-BR" sz="15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2805032288"/>
                  </a:ext>
                </a:extLst>
              </a:tr>
              <a:tr h="315000">
                <a:tc>
                  <a:txBody>
                    <a:bodyPr/>
                    <a:lstStyle/>
                    <a:p>
                      <a:pPr algn="ctr"/>
                      <a:r>
                        <a:rPr lang="pt-BR" sz="1500" dirty="0">
                          <a:latin typeface="Arial" panose="020B0604020202020204" pitchFamily="34" charset="0"/>
                          <a:cs typeface="Arial" panose="020B0604020202020204" pitchFamily="34" charset="0"/>
                        </a:rPr>
                        <a:t>1970</a:t>
                      </a:r>
                    </a:p>
                  </a:txBody>
                  <a:tcPr anchor="ctr"/>
                </a:tc>
                <a:tc>
                  <a:txBody>
                    <a:bodyPr/>
                    <a:lstStyle/>
                    <a:p>
                      <a:pPr algn="ctr"/>
                      <a:r>
                        <a:rPr lang="pt-BR" sz="1500" dirty="0">
                          <a:latin typeface="Arial" panose="020B0604020202020204" pitchFamily="34" charset="0"/>
                          <a:cs typeface="Arial" panose="020B0604020202020204" pitchFamily="34" charset="0"/>
                        </a:rPr>
                        <a:t>Gerd Muller</a:t>
                      </a:r>
                    </a:p>
                  </a:txBody>
                  <a:tcPr anchor="ctr"/>
                </a:tc>
                <a:tc>
                  <a:txBody>
                    <a:bodyPr/>
                    <a:lstStyle/>
                    <a:p>
                      <a:pPr algn="ctr"/>
                      <a:r>
                        <a:rPr lang="pt-BR" sz="15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640200199"/>
                  </a:ext>
                </a:extLst>
              </a:tr>
              <a:tr h="315000">
                <a:tc>
                  <a:txBody>
                    <a:bodyPr/>
                    <a:lstStyle/>
                    <a:p>
                      <a:pPr algn="ctr"/>
                      <a:r>
                        <a:rPr lang="pt-BR" sz="1500" dirty="0">
                          <a:latin typeface="Arial" panose="020B0604020202020204" pitchFamily="34" charset="0"/>
                          <a:cs typeface="Arial" panose="020B0604020202020204" pitchFamily="34" charset="0"/>
                        </a:rPr>
                        <a:t>2002</a:t>
                      </a:r>
                    </a:p>
                  </a:txBody>
                  <a:tcPr anchor="ctr"/>
                </a:tc>
                <a:tc>
                  <a:txBody>
                    <a:bodyPr/>
                    <a:lstStyle/>
                    <a:p>
                      <a:pPr algn="ctr"/>
                      <a:r>
                        <a:rPr lang="pt-BR" sz="1500" dirty="0">
                          <a:latin typeface="Arial" panose="020B0604020202020204" pitchFamily="34" charset="0"/>
                          <a:cs typeface="Arial" panose="020B0604020202020204" pitchFamily="34" charset="0"/>
                        </a:rPr>
                        <a:t>Ronaldo Nazário</a:t>
                      </a:r>
                    </a:p>
                  </a:txBody>
                  <a:tcPr anchor="ctr"/>
                </a:tc>
                <a:tc>
                  <a:txBody>
                    <a:bodyPr/>
                    <a:lstStyle/>
                    <a:p>
                      <a:pPr algn="ctr"/>
                      <a:r>
                        <a:rPr lang="pt-BR" sz="150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139459912"/>
                  </a:ext>
                </a:extLst>
              </a:tr>
            </a:tbl>
          </a:graphicData>
        </a:graphic>
      </p:graphicFrame>
    </p:spTree>
    <p:extLst>
      <p:ext uri="{BB962C8B-B14F-4D97-AF65-F5344CB8AC3E}">
        <p14:creationId xmlns:p14="http://schemas.microsoft.com/office/powerpoint/2010/main" val="25929899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A13D-125B-2AF8-7AE6-7F4EF81BC60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DDF25310-A88E-404F-8D59-396203B5745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5</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(Enem 2022) Até a Copa de 2010, apenas sete jogadores haviam conseguido o feito de marcar 8 ou mais gols em uma mesma edição da Copa do Mundo. O quadro apresenta os anos das edições da copa nas quais ocorreram esses feitos, quais foram os jogadores que os realizaram e os respectivos números de gols marcados por cada um deles. 8, 8, 9, 9, 10, 11, 13</a:t>
            </a:r>
          </a:p>
          <a:p>
            <a:pPr marL="0" indent="0" algn="just">
              <a:buNone/>
            </a:pPr>
            <a:r>
              <a:rPr lang="pt-BR" sz="2000" dirty="0">
                <a:solidFill>
                  <a:schemeClr val="tx1"/>
                </a:solidFill>
                <a:latin typeface="Arial" panose="020B0604020202020204" pitchFamily="34" charset="0"/>
                <a:cs typeface="Arial" panose="020B0604020202020204" pitchFamily="34" charset="0"/>
              </a:rPr>
              <a:t>Para facilitar a análise sobre a quantidade de gols marcados por esses artilheiros nas referidas copas, foi calculada a mediana da distribuição dos números de gols marcados por eles nas sete copas especificadas no quadro. A mediana dessa distribuição é igual a:</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9,0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9,7</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10,0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10,2</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13,0</a:t>
            </a:r>
          </a:p>
        </p:txBody>
      </p:sp>
      <p:cxnSp>
        <p:nvCxnSpPr>
          <p:cNvPr id="2" name="Conector reto 1">
            <a:extLst>
              <a:ext uri="{FF2B5EF4-FFF2-40B4-BE49-F238E27FC236}">
                <a16:creationId xmlns:a16="http://schemas.microsoft.com/office/drawing/2014/main" id="{EBEAF245-7A7B-2977-4438-17C5298F79A0}"/>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26B1B787-567D-8763-917F-8D583E07C1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4E37E95-F402-916F-237A-05EE0BC76E2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38DDCA3-DA43-0B37-A0AB-23F3C58B23D7}"/>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67750B04-B732-4589-7751-E7C1BD4BF686}"/>
                  </a:ext>
                </a:extLst>
              </p:cNvPr>
              <p:cNvSpPr txBox="1"/>
              <p:nvPr/>
            </p:nvSpPr>
            <p:spPr>
              <a:xfrm>
                <a:off x="1727524" y="5941149"/>
                <a:ext cx="4176462" cy="800219"/>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ea typeface="Cambria Math" panose="02040503050406030204" pitchFamily="18" charset="0"/>
                        </a:rPr>
                        <m:t> 8, 8, 9, </m:t>
                      </m:r>
                      <m:r>
                        <a:rPr lang="pt-BR" b="0" i="1" smtClean="0">
                          <a:highlight>
                            <a:srgbClr val="FFFF00"/>
                          </a:highlight>
                          <a:latin typeface="Cambria Math" panose="02040503050406030204" pitchFamily="18" charset="0"/>
                          <a:ea typeface="Cambria Math" panose="02040503050406030204" pitchFamily="18" charset="0"/>
                        </a:rPr>
                        <m:t>9</m:t>
                      </m:r>
                      <m:r>
                        <a:rPr lang="pt-BR" b="0" i="1" smtClean="0">
                          <a:latin typeface="Cambria Math" panose="02040503050406030204" pitchFamily="18" charset="0"/>
                          <a:ea typeface="Cambria Math" panose="02040503050406030204" pitchFamily="18" charset="0"/>
                        </a:rPr>
                        <m:t>, 10, 11, 13  →  </m:t>
                      </m:r>
                      <m:r>
                        <a:rPr lang="pt-BR" b="0" i="1" smtClean="0">
                          <a:latin typeface="Cambria Math" panose="02040503050406030204" pitchFamily="18" charset="0"/>
                        </a:rPr>
                        <m:t>𝑀𝑒𝑑𝑖𝑎𝑛𝑎</m:t>
                      </m:r>
                      <m:r>
                        <a:rPr lang="pt-BR" b="0" i="1" smtClean="0">
                          <a:latin typeface="Cambria Math" panose="02040503050406030204" pitchFamily="18" charset="0"/>
                        </a:rPr>
                        <m:t>=9</m:t>
                      </m:r>
                    </m:oMath>
                  </m:oMathPara>
                </a14:m>
                <a:endParaRPr lang="pt-BR" dirty="0">
                  <a:highlight>
                    <a:srgbClr val="FFFF00"/>
                  </a:highlight>
                </a:endParaRPr>
              </a:p>
            </p:txBody>
          </p:sp>
        </mc:Choice>
        <mc:Fallback xmlns="">
          <p:sp>
            <p:nvSpPr>
              <p:cNvPr id="6" name="CaixaDeTexto 5">
                <a:extLst>
                  <a:ext uri="{FF2B5EF4-FFF2-40B4-BE49-F238E27FC236}">
                    <a16:creationId xmlns:a16="http://schemas.microsoft.com/office/drawing/2014/main" id="{67750B04-B732-4589-7751-E7C1BD4BF686}"/>
                  </a:ext>
                </a:extLst>
              </p:cNvPr>
              <p:cNvSpPr txBox="1">
                <a:spLocks noRot="1" noChangeAspect="1" noMove="1" noResize="1" noEditPoints="1" noAdjustHandles="1" noChangeArrowheads="1" noChangeShapeType="1" noTextEdit="1"/>
              </p:cNvSpPr>
              <p:nvPr/>
            </p:nvSpPr>
            <p:spPr>
              <a:xfrm>
                <a:off x="1727524" y="5941149"/>
                <a:ext cx="4176462" cy="800219"/>
              </a:xfrm>
              <a:prstGeom prst="rect">
                <a:avLst/>
              </a:prstGeom>
              <a:blipFill>
                <a:blip r:embed="rId6"/>
                <a:stretch>
                  <a:fillRect l="-1164" t="-4545"/>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BCF39773-0AD8-4131-69EF-BF27E417E4C4}"/>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3" name="Tabela 2">
            <a:extLst>
              <a:ext uri="{FF2B5EF4-FFF2-40B4-BE49-F238E27FC236}">
                <a16:creationId xmlns:a16="http://schemas.microsoft.com/office/drawing/2014/main" id="{5504D69B-D756-1B67-1BB9-3C3B8118F038}"/>
              </a:ext>
            </a:extLst>
          </p:cNvPr>
          <p:cNvGraphicFramePr>
            <a:graphicFrameLocks noGrp="1"/>
          </p:cNvGraphicFramePr>
          <p:nvPr>
            <p:extLst>
              <p:ext uri="{D42A27DB-BD31-4B8C-83A1-F6EECF244321}">
                <p14:modId xmlns:p14="http://schemas.microsoft.com/office/powerpoint/2010/main" val="2656323016"/>
              </p:ext>
            </p:extLst>
          </p:nvPr>
        </p:nvGraphicFramePr>
        <p:xfrm>
          <a:off x="6023992" y="4253056"/>
          <a:ext cx="6048000" cy="2560320"/>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3817941849"/>
                    </a:ext>
                  </a:extLst>
                </a:gridCol>
                <a:gridCol w="2016000">
                  <a:extLst>
                    <a:ext uri="{9D8B030D-6E8A-4147-A177-3AD203B41FA5}">
                      <a16:colId xmlns:a16="http://schemas.microsoft.com/office/drawing/2014/main" val="905070737"/>
                    </a:ext>
                  </a:extLst>
                </a:gridCol>
                <a:gridCol w="2016000">
                  <a:extLst>
                    <a:ext uri="{9D8B030D-6E8A-4147-A177-3AD203B41FA5}">
                      <a16:colId xmlns:a16="http://schemas.microsoft.com/office/drawing/2014/main" val="2821700932"/>
                    </a:ext>
                  </a:extLst>
                </a:gridCol>
              </a:tblGrid>
              <a:tr h="315000">
                <a:tc>
                  <a:txBody>
                    <a:bodyPr/>
                    <a:lstStyle/>
                    <a:p>
                      <a:pPr algn="ctr"/>
                      <a:r>
                        <a:rPr lang="pt-BR" sz="1500" dirty="0">
                          <a:latin typeface="Arial" panose="020B0604020202020204" pitchFamily="34" charset="0"/>
                          <a:cs typeface="Arial" panose="020B0604020202020204" pitchFamily="34" charset="0"/>
                        </a:rPr>
                        <a:t>Ano</a:t>
                      </a:r>
                    </a:p>
                  </a:txBody>
                  <a:tcPr anchor="ctr"/>
                </a:tc>
                <a:tc>
                  <a:txBody>
                    <a:bodyPr/>
                    <a:lstStyle/>
                    <a:p>
                      <a:pPr algn="ctr"/>
                      <a:r>
                        <a:rPr lang="pt-BR" sz="1500" dirty="0">
                          <a:latin typeface="Arial" panose="020B0604020202020204" pitchFamily="34" charset="0"/>
                          <a:cs typeface="Arial" panose="020B0604020202020204" pitchFamily="34" charset="0"/>
                        </a:rPr>
                        <a:t>Jogador</a:t>
                      </a:r>
                    </a:p>
                  </a:txBody>
                  <a:tcPr anchor="ctr"/>
                </a:tc>
                <a:tc>
                  <a:txBody>
                    <a:bodyPr/>
                    <a:lstStyle/>
                    <a:p>
                      <a:pPr algn="ctr"/>
                      <a:r>
                        <a:rPr lang="pt-BR" sz="1500" dirty="0">
                          <a:latin typeface="Arial" panose="020B0604020202020204" pitchFamily="34" charset="0"/>
                          <a:cs typeface="Arial" panose="020B0604020202020204" pitchFamily="34" charset="0"/>
                        </a:rPr>
                        <a:t>Gols marcados</a:t>
                      </a:r>
                    </a:p>
                  </a:txBody>
                  <a:tcPr anchor="ctr"/>
                </a:tc>
                <a:extLst>
                  <a:ext uri="{0D108BD9-81ED-4DB2-BD59-A6C34878D82A}">
                    <a16:rowId xmlns:a16="http://schemas.microsoft.com/office/drawing/2014/main" val="1513023108"/>
                  </a:ext>
                </a:extLst>
              </a:tr>
              <a:tr h="315000">
                <a:tc>
                  <a:txBody>
                    <a:bodyPr/>
                    <a:lstStyle/>
                    <a:p>
                      <a:pPr algn="ctr"/>
                      <a:r>
                        <a:rPr lang="pt-BR" sz="1500" dirty="0">
                          <a:latin typeface="Arial" panose="020B0604020202020204" pitchFamily="34" charset="0"/>
                          <a:cs typeface="Arial" panose="020B0604020202020204" pitchFamily="34" charset="0"/>
                        </a:rPr>
                        <a:t>1930</a:t>
                      </a:r>
                    </a:p>
                  </a:txBody>
                  <a:tcPr anchor="ctr"/>
                </a:tc>
                <a:tc>
                  <a:txBody>
                    <a:bodyPr/>
                    <a:lstStyle/>
                    <a:p>
                      <a:pPr algn="ctr"/>
                      <a:r>
                        <a:rPr lang="pt-BR" sz="1500" dirty="0">
                          <a:latin typeface="Arial" panose="020B0604020202020204" pitchFamily="34" charset="0"/>
                          <a:cs typeface="Arial" panose="020B0604020202020204" pitchFamily="34" charset="0"/>
                        </a:rPr>
                        <a:t>Guillermo Stábile</a:t>
                      </a:r>
                    </a:p>
                  </a:txBody>
                  <a:tcPr anchor="ctr"/>
                </a:tc>
                <a:tc>
                  <a:txBody>
                    <a:bodyPr/>
                    <a:lstStyle/>
                    <a:p>
                      <a:pPr algn="ctr"/>
                      <a:r>
                        <a:rPr lang="pt-BR" sz="150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1155698563"/>
                  </a:ext>
                </a:extLst>
              </a:tr>
              <a:tr h="315000">
                <a:tc>
                  <a:txBody>
                    <a:bodyPr/>
                    <a:lstStyle/>
                    <a:p>
                      <a:pPr algn="ctr"/>
                      <a:r>
                        <a:rPr lang="pt-BR" sz="1500" dirty="0">
                          <a:latin typeface="Arial" panose="020B0604020202020204" pitchFamily="34" charset="0"/>
                          <a:cs typeface="Arial" panose="020B0604020202020204" pitchFamily="34" charset="0"/>
                        </a:rPr>
                        <a:t>1950</a:t>
                      </a:r>
                    </a:p>
                  </a:txBody>
                  <a:tcPr anchor="ctr"/>
                </a:tc>
                <a:tc>
                  <a:txBody>
                    <a:bodyPr/>
                    <a:lstStyle/>
                    <a:p>
                      <a:pPr algn="ctr"/>
                      <a:r>
                        <a:rPr lang="pt-BR" sz="1500" dirty="0">
                          <a:latin typeface="Arial" panose="020B0604020202020204" pitchFamily="34" charset="0"/>
                          <a:cs typeface="Arial" panose="020B0604020202020204" pitchFamily="34" charset="0"/>
                        </a:rPr>
                        <a:t>Ademir de Menezes</a:t>
                      </a:r>
                    </a:p>
                  </a:txBody>
                  <a:tcPr anchor="ctr"/>
                </a:tc>
                <a:tc>
                  <a:txBody>
                    <a:bodyPr/>
                    <a:lstStyle/>
                    <a:p>
                      <a:pPr algn="ctr"/>
                      <a:r>
                        <a:rPr lang="pt-BR" sz="15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3165334219"/>
                  </a:ext>
                </a:extLst>
              </a:tr>
              <a:tr h="315000">
                <a:tc>
                  <a:txBody>
                    <a:bodyPr/>
                    <a:lstStyle/>
                    <a:p>
                      <a:pPr algn="ctr"/>
                      <a:r>
                        <a:rPr lang="pt-BR" sz="1500" dirty="0">
                          <a:latin typeface="Arial" panose="020B0604020202020204" pitchFamily="34" charset="0"/>
                          <a:cs typeface="Arial" panose="020B0604020202020204" pitchFamily="34" charset="0"/>
                        </a:rPr>
                        <a:t>1954</a:t>
                      </a:r>
                    </a:p>
                  </a:txBody>
                  <a:tcPr anchor="ctr"/>
                </a:tc>
                <a:tc>
                  <a:txBody>
                    <a:bodyPr/>
                    <a:lstStyle/>
                    <a:p>
                      <a:pPr algn="ctr"/>
                      <a:r>
                        <a:rPr lang="pt-BR" sz="1500" dirty="0">
                          <a:latin typeface="Arial" panose="020B0604020202020204" pitchFamily="34" charset="0"/>
                          <a:cs typeface="Arial" panose="020B0604020202020204" pitchFamily="34" charset="0"/>
                        </a:rPr>
                        <a:t>Sandor </a:t>
                      </a:r>
                      <a:r>
                        <a:rPr lang="pt-BR" sz="1500" dirty="0" err="1">
                          <a:latin typeface="Arial" panose="020B0604020202020204" pitchFamily="34" charset="0"/>
                          <a:cs typeface="Arial" panose="020B0604020202020204" pitchFamily="34" charset="0"/>
                        </a:rPr>
                        <a:t>Kocsis</a:t>
                      </a:r>
                      <a:endParaRPr lang="pt-BR" sz="1500" dirty="0">
                        <a:latin typeface="Arial" panose="020B0604020202020204" pitchFamily="34" charset="0"/>
                        <a:cs typeface="Arial" panose="020B0604020202020204" pitchFamily="34" charset="0"/>
                      </a:endParaRPr>
                    </a:p>
                  </a:txBody>
                  <a:tcPr anchor="ctr"/>
                </a:tc>
                <a:tc>
                  <a:txBody>
                    <a:bodyPr/>
                    <a:lstStyle/>
                    <a:p>
                      <a:pPr algn="ctr"/>
                      <a:r>
                        <a:rPr lang="pt-BR" sz="1500" dirty="0">
                          <a:latin typeface="Arial" panose="020B0604020202020204" pitchFamily="34" charset="0"/>
                          <a:cs typeface="Arial" panose="020B0604020202020204" pitchFamily="34" charset="0"/>
                        </a:rPr>
                        <a:t>11</a:t>
                      </a:r>
                    </a:p>
                  </a:txBody>
                  <a:tcPr anchor="ctr"/>
                </a:tc>
                <a:extLst>
                  <a:ext uri="{0D108BD9-81ED-4DB2-BD59-A6C34878D82A}">
                    <a16:rowId xmlns:a16="http://schemas.microsoft.com/office/drawing/2014/main" val="3078166041"/>
                  </a:ext>
                </a:extLst>
              </a:tr>
              <a:tr h="315000">
                <a:tc>
                  <a:txBody>
                    <a:bodyPr/>
                    <a:lstStyle/>
                    <a:p>
                      <a:pPr algn="ctr"/>
                      <a:r>
                        <a:rPr lang="pt-BR" sz="1500" dirty="0">
                          <a:latin typeface="Arial" panose="020B0604020202020204" pitchFamily="34" charset="0"/>
                          <a:cs typeface="Arial" panose="020B0604020202020204" pitchFamily="34" charset="0"/>
                        </a:rPr>
                        <a:t>1958</a:t>
                      </a:r>
                    </a:p>
                  </a:txBody>
                  <a:tcPr anchor="ctr"/>
                </a:tc>
                <a:tc>
                  <a:txBody>
                    <a:bodyPr/>
                    <a:lstStyle/>
                    <a:p>
                      <a:pPr algn="ctr"/>
                      <a:r>
                        <a:rPr lang="pt-BR" sz="1500" dirty="0">
                          <a:latin typeface="Arial" panose="020B0604020202020204" pitchFamily="34" charset="0"/>
                          <a:cs typeface="Arial" panose="020B0604020202020204" pitchFamily="34" charset="0"/>
                        </a:rPr>
                        <a:t>Just Fontaine</a:t>
                      </a:r>
                    </a:p>
                  </a:txBody>
                  <a:tcPr anchor="ctr"/>
                </a:tc>
                <a:tc>
                  <a:txBody>
                    <a:bodyPr/>
                    <a:lstStyle/>
                    <a:p>
                      <a:pPr algn="ctr"/>
                      <a:r>
                        <a:rPr lang="pt-BR" sz="15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668169563"/>
                  </a:ext>
                </a:extLst>
              </a:tr>
              <a:tr h="315000">
                <a:tc>
                  <a:txBody>
                    <a:bodyPr/>
                    <a:lstStyle/>
                    <a:p>
                      <a:pPr algn="ctr"/>
                      <a:r>
                        <a:rPr lang="pt-BR" sz="1500" dirty="0">
                          <a:latin typeface="Arial" panose="020B0604020202020204" pitchFamily="34" charset="0"/>
                          <a:cs typeface="Arial" panose="020B0604020202020204" pitchFamily="34" charset="0"/>
                        </a:rPr>
                        <a:t>1966</a:t>
                      </a:r>
                    </a:p>
                  </a:txBody>
                  <a:tcPr anchor="ctr"/>
                </a:tc>
                <a:tc>
                  <a:txBody>
                    <a:bodyPr/>
                    <a:lstStyle/>
                    <a:p>
                      <a:pPr algn="ctr"/>
                      <a:r>
                        <a:rPr lang="pt-BR" sz="1500" dirty="0">
                          <a:latin typeface="Arial" panose="020B0604020202020204" pitchFamily="34" charset="0"/>
                          <a:cs typeface="Arial" panose="020B0604020202020204" pitchFamily="34" charset="0"/>
                        </a:rPr>
                        <a:t>Eusébio</a:t>
                      </a:r>
                    </a:p>
                  </a:txBody>
                  <a:tcPr anchor="ctr"/>
                </a:tc>
                <a:tc>
                  <a:txBody>
                    <a:bodyPr/>
                    <a:lstStyle/>
                    <a:p>
                      <a:pPr algn="ctr"/>
                      <a:r>
                        <a:rPr lang="pt-BR" sz="15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2805032288"/>
                  </a:ext>
                </a:extLst>
              </a:tr>
              <a:tr h="315000">
                <a:tc>
                  <a:txBody>
                    <a:bodyPr/>
                    <a:lstStyle/>
                    <a:p>
                      <a:pPr algn="ctr"/>
                      <a:r>
                        <a:rPr lang="pt-BR" sz="1500" dirty="0">
                          <a:latin typeface="Arial" panose="020B0604020202020204" pitchFamily="34" charset="0"/>
                          <a:cs typeface="Arial" panose="020B0604020202020204" pitchFamily="34" charset="0"/>
                        </a:rPr>
                        <a:t>1970</a:t>
                      </a:r>
                    </a:p>
                  </a:txBody>
                  <a:tcPr anchor="ctr"/>
                </a:tc>
                <a:tc>
                  <a:txBody>
                    <a:bodyPr/>
                    <a:lstStyle/>
                    <a:p>
                      <a:pPr algn="ctr"/>
                      <a:r>
                        <a:rPr lang="pt-BR" sz="1500" dirty="0">
                          <a:latin typeface="Arial" panose="020B0604020202020204" pitchFamily="34" charset="0"/>
                          <a:cs typeface="Arial" panose="020B0604020202020204" pitchFamily="34" charset="0"/>
                        </a:rPr>
                        <a:t>Gerd Muller</a:t>
                      </a:r>
                    </a:p>
                  </a:txBody>
                  <a:tcPr anchor="ctr"/>
                </a:tc>
                <a:tc>
                  <a:txBody>
                    <a:bodyPr/>
                    <a:lstStyle/>
                    <a:p>
                      <a:pPr algn="ctr"/>
                      <a:r>
                        <a:rPr lang="pt-BR" sz="15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640200199"/>
                  </a:ext>
                </a:extLst>
              </a:tr>
              <a:tr h="315000">
                <a:tc>
                  <a:txBody>
                    <a:bodyPr/>
                    <a:lstStyle/>
                    <a:p>
                      <a:pPr algn="ctr"/>
                      <a:r>
                        <a:rPr lang="pt-BR" sz="1500" dirty="0">
                          <a:latin typeface="Arial" panose="020B0604020202020204" pitchFamily="34" charset="0"/>
                          <a:cs typeface="Arial" panose="020B0604020202020204" pitchFamily="34" charset="0"/>
                        </a:rPr>
                        <a:t>2002</a:t>
                      </a:r>
                    </a:p>
                  </a:txBody>
                  <a:tcPr anchor="ctr"/>
                </a:tc>
                <a:tc>
                  <a:txBody>
                    <a:bodyPr/>
                    <a:lstStyle/>
                    <a:p>
                      <a:pPr algn="ctr"/>
                      <a:r>
                        <a:rPr lang="pt-BR" sz="1500" dirty="0">
                          <a:latin typeface="Arial" panose="020B0604020202020204" pitchFamily="34" charset="0"/>
                          <a:cs typeface="Arial" panose="020B0604020202020204" pitchFamily="34" charset="0"/>
                        </a:rPr>
                        <a:t>Ronaldo Nazário</a:t>
                      </a:r>
                    </a:p>
                  </a:txBody>
                  <a:tcPr anchor="ctr"/>
                </a:tc>
                <a:tc>
                  <a:txBody>
                    <a:bodyPr/>
                    <a:lstStyle/>
                    <a:p>
                      <a:pPr algn="ctr"/>
                      <a:r>
                        <a:rPr lang="pt-BR" sz="150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139459912"/>
                  </a:ext>
                </a:extLst>
              </a:tr>
            </a:tbl>
          </a:graphicData>
        </a:graphic>
      </p:graphicFrame>
      <p:pic>
        <p:nvPicPr>
          <p:cNvPr id="4" name="Picture 4">
            <a:extLst>
              <a:ext uri="{FF2B5EF4-FFF2-40B4-BE49-F238E27FC236}">
                <a16:creationId xmlns:a16="http://schemas.microsoft.com/office/drawing/2014/main" id="{CDB45CBB-B45D-A920-D5D6-B7A3D51C4AB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477" t="23097" r="28477" b="23096"/>
          <a:stretch/>
        </p:blipFill>
        <p:spPr bwMode="auto">
          <a:xfrm>
            <a:off x="119336" y="4797152"/>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3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E4BB6-CBCE-AA5C-84E2-AA30562CBF3F}"/>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4BC49D26-81C4-81FC-12A9-665365C9A71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6</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(PAEBES - 2022 - Adaptada) Veja abaixo o número de carros vendidos por uma concessionária, no primeiro semestre de 2010, em Belo Horizonte – MG. A média de carros vendidos, por mês, nessa concessionária é de</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294</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147</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51</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49</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48</a:t>
            </a:r>
          </a:p>
        </p:txBody>
      </p:sp>
      <p:cxnSp>
        <p:nvCxnSpPr>
          <p:cNvPr id="2" name="Conector reto 1">
            <a:extLst>
              <a:ext uri="{FF2B5EF4-FFF2-40B4-BE49-F238E27FC236}">
                <a16:creationId xmlns:a16="http://schemas.microsoft.com/office/drawing/2014/main" id="{AA704C5E-AC94-5443-E29F-F4EB6F89F412}"/>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B8433E9E-5975-A860-100E-5407221A9D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E411E401-F6A0-42CF-78BC-0985D373433D}"/>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15016A2-09A3-7782-6A33-C88DBD4E9F1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4F699633-16FB-5B91-6526-B95B34822B99}"/>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273B2077-A2CF-BB60-99D3-3AFA8932C523}"/>
              </a:ext>
            </a:extLst>
          </p:cNvPr>
          <p:cNvGraphicFramePr>
            <a:graphicFrameLocks noGrp="1"/>
          </p:cNvGraphicFramePr>
          <p:nvPr>
            <p:extLst>
              <p:ext uri="{D42A27DB-BD31-4B8C-83A1-F6EECF244321}">
                <p14:modId xmlns:p14="http://schemas.microsoft.com/office/powerpoint/2010/main" val="297974625"/>
              </p:ext>
            </p:extLst>
          </p:nvPr>
        </p:nvGraphicFramePr>
        <p:xfrm>
          <a:off x="4296664" y="3068960"/>
          <a:ext cx="7776000" cy="73152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817941849"/>
                    </a:ext>
                  </a:extLst>
                </a:gridCol>
                <a:gridCol w="1296000">
                  <a:extLst>
                    <a:ext uri="{9D8B030D-6E8A-4147-A177-3AD203B41FA5}">
                      <a16:colId xmlns:a16="http://schemas.microsoft.com/office/drawing/2014/main" val="905070737"/>
                    </a:ext>
                  </a:extLst>
                </a:gridCol>
                <a:gridCol w="1296000">
                  <a:extLst>
                    <a:ext uri="{9D8B030D-6E8A-4147-A177-3AD203B41FA5}">
                      <a16:colId xmlns:a16="http://schemas.microsoft.com/office/drawing/2014/main" val="3401484996"/>
                    </a:ext>
                  </a:extLst>
                </a:gridCol>
                <a:gridCol w="1296000">
                  <a:extLst>
                    <a:ext uri="{9D8B030D-6E8A-4147-A177-3AD203B41FA5}">
                      <a16:colId xmlns:a16="http://schemas.microsoft.com/office/drawing/2014/main" val="2634156860"/>
                    </a:ext>
                  </a:extLst>
                </a:gridCol>
                <a:gridCol w="1296000">
                  <a:extLst>
                    <a:ext uri="{9D8B030D-6E8A-4147-A177-3AD203B41FA5}">
                      <a16:colId xmlns:a16="http://schemas.microsoft.com/office/drawing/2014/main" val="2821700932"/>
                    </a:ext>
                  </a:extLst>
                </a:gridCol>
                <a:gridCol w="1296000">
                  <a:extLst>
                    <a:ext uri="{9D8B030D-6E8A-4147-A177-3AD203B41FA5}">
                      <a16:colId xmlns:a16="http://schemas.microsoft.com/office/drawing/2014/main" val="2223041641"/>
                    </a:ext>
                  </a:extLst>
                </a:gridCol>
              </a:tblGrid>
              <a:tr h="315000">
                <a:tc>
                  <a:txBody>
                    <a:bodyPr/>
                    <a:lstStyle/>
                    <a:p>
                      <a:pPr algn="ctr"/>
                      <a:r>
                        <a:rPr lang="pt-BR" sz="1800" dirty="0">
                          <a:latin typeface="Arial" panose="020B0604020202020204" pitchFamily="34" charset="0"/>
                          <a:cs typeface="Arial" panose="020B0604020202020204" pitchFamily="34" charset="0"/>
                        </a:rPr>
                        <a:t>Janeiro</a:t>
                      </a:r>
                    </a:p>
                  </a:txBody>
                  <a:tcPr anchor="ctr"/>
                </a:tc>
                <a:tc>
                  <a:txBody>
                    <a:bodyPr/>
                    <a:lstStyle/>
                    <a:p>
                      <a:pPr algn="ctr"/>
                      <a:r>
                        <a:rPr lang="pt-BR" sz="1800" dirty="0">
                          <a:latin typeface="Arial" panose="020B0604020202020204" pitchFamily="34" charset="0"/>
                          <a:cs typeface="Arial" panose="020B0604020202020204" pitchFamily="34" charset="0"/>
                        </a:rPr>
                        <a:t>Fevereiro</a:t>
                      </a:r>
                    </a:p>
                  </a:txBody>
                  <a:tcPr anchor="ctr"/>
                </a:tc>
                <a:tc>
                  <a:txBody>
                    <a:bodyPr/>
                    <a:lstStyle/>
                    <a:p>
                      <a:pPr algn="ctr"/>
                      <a:r>
                        <a:rPr lang="pt-BR" sz="1800" dirty="0">
                          <a:latin typeface="Arial" panose="020B0604020202020204" pitchFamily="34" charset="0"/>
                          <a:cs typeface="Arial" panose="020B0604020202020204" pitchFamily="34" charset="0"/>
                        </a:rPr>
                        <a:t>Março</a:t>
                      </a:r>
                    </a:p>
                  </a:txBody>
                  <a:tcPr anchor="ctr"/>
                </a:tc>
                <a:tc>
                  <a:txBody>
                    <a:bodyPr/>
                    <a:lstStyle/>
                    <a:p>
                      <a:pPr algn="ctr"/>
                      <a:r>
                        <a:rPr lang="pt-BR" sz="1800" dirty="0">
                          <a:latin typeface="Arial" panose="020B0604020202020204" pitchFamily="34" charset="0"/>
                          <a:cs typeface="Arial" panose="020B0604020202020204" pitchFamily="34" charset="0"/>
                        </a:rPr>
                        <a:t>Abril</a:t>
                      </a:r>
                    </a:p>
                  </a:txBody>
                  <a:tcPr anchor="ctr"/>
                </a:tc>
                <a:tc>
                  <a:txBody>
                    <a:bodyPr/>
                    <a:lstStyle/>
                    <a:p>
                      <a:pPr algn="ctr"/>
                      <a:r>
                        <a:rPr lang="pt-BR" sz="1800" dirty="0">
                          <a:latin typeface="Arial" panose="020B0604020202020204" pitchFamily="34" charset="0"/>
                          <a:cs typeface="Arial" panose="020B0604020202020204" pitchFamily="34" charset="0"/>
                        </a:rPr>
                        <a:t>Maio</a:t>
                      </a:r>
                    </a:p>
                  </a:txBody>
                  <a:tcPr anchor="ctr"/>
                </a:tc>
                <a:tc>
                  <a:txBody>
                    <a:bodyPr/>
                    <a:lstStyle/>
                    <a:p>
                      <a:pPr algn="ctr"/>
                      <a:r>
                        <a:rPr lang="pt-BR" sz="1800" dirty="0">
                          <a:latin typeface="Arial" panose="020B0604020202020204" pitchFamily="34" charset="0"/>
                          <a:cs typeface="Arial" panose="020B0604020202020204" pitchFamily="34" charset="0"/>
                        </a:rPr>
                        <a:t>Junho</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52</a:t>
                      </a:r>
                    </a:p>
                  </a:txBody>
                  <a:tcPr anchor="ctr"/>
                </a:tc>
                <a:tc>
                  <a:txBody>
                    <a:bodyPr/>
                    <a:lstStyle/>
                    <a:p>
                      <a:pPr algn="ctr"/>
                      <a:r>
                        <a:rPr lang="pt-BR" sz="1800" dirty="0">
                          <a:latin typeface="Arial" panose="020B0604020202020204" pitchFamily="34" charset="0"/>
                          <a:cs typeface="Arial" panose="020B0604020202020204" pitchFamily="34" charset="0"/>
                        </a:rPr>
                        <a:t>42</a:t>
                      </a:r>
                    </a:p>
                  </a:txBody>
                  <a:tcPr anchor="ctr"/>
                </a:tc>
                <a:tc>
                  <a:txBody>
                    <a:bodyPr/>
                    <a:lstStyle/>
                    <a:p>
                      <a:pPr algn="ctr"/>
                      <a:r>
                        <a:rPr lang="pt-BR" sz="1800" dirty="0">
                          <a:latin typeface="Arial" panose="020B0604020202020204" pitchFamily="34" charset="0"/>
                          <a:cs typeface="Arial" panose="020B0604020202020204" pitchFamily="34" charset="0"/>
                        </a:rPr>
                        <a:t>44</a:t>
                      </a:r>
                    </a:p>
                  </a:txBody>
                  <a:tcPr anchor="ctr"/>
                </a:tc>
                <a:tc>
                  <a:txBody>
                    <a:bodyPr/>
                    <a:lstStyle/>
                    <a:p>
                      <a:pPr algn="ctr"/>
                      <a:r>
                        <a:rPr lang="pt-BR" sz="1800" dirty="0">
                          <a:latin typeface="Arial" panose="020B0604020202020204" pitchFamily="34" charset="0"/>
                          <a:cs typeface="Arial" panose="020B0604020202020204" pitchFamily="34" charset="0"/>
                        </a:rPr>
                        <a:t>46</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50</a:t>
                      </a:r>
                    </a:p>
                  </a:txBody>
                  <a:tcPr anchor="ctr"/>
                </a:tc>
                <a:extLst>
                  <a:ext uri="{0D108BD9-81ED-4DB2-BD59-A6C34878D82A}">
                    <a16:rowId xmlns:a16="http://schemas.microsoft.com/office/drawing/2014/main" val="1155698563"/>
                  </a:ext>
                </a:extLst>
              </a:tr>
            </a:tbl>
          </a:graphicData>
        </a:graphic>
      </p:graphicFrame>
    </p:spTree>
    <p:extLst>
      <p:ext uri="{BB962C8B-B14F-4D97-AF65-F5344CB8AC3E}">
        <p14:creationId xmlns:p14="http://schemas.microsoft.com/office/powerpoint/2010/main" val="84208008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CE35-8BDD-319D-BDF5-A3612D29409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B70611A7-6CCE-5438-F85E-A479CDA4624F}"/>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6</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(PAEBES - 2022 - Adaptada) Veja abaixo o número de carros vendidos por uma concessionária, no primeiro semestre de 2010, em Belo Horizonte – MG. A média de carros vendidos, por mês, nessa concessionária é de</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294</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147</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51</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49</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48</a:t>
            </a:r>
          </a:p>
        </p:txBody>
      </p:sp>
      <p:cxnSp>
        <p:nvCxnSpPr>
          <p:cNvPr id="2" name="Conector reto 1">
            <a:extLst>
              <a:ext uri="{FF2B5EF4-FFF2-40B4-BE49-F238E27FC236}">
                <a16:creationId xmlns:a16="http://schemas.microsoft.com/office/drawing/2014/main" id="{A21F2A0E-3A57-34B2-2950-AE32C12C7A23}"/>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AED60DB1-16AF-5E4E-4788-69E60FC1D6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E9C70BD6-4884-737F-BCE4-01CC82DA02C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3E95C02-6304-2583-A7EF-47EDB67C360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A1143427-0B02-DE77-F3F8-815560742D9A}"/>
              </a:ext>
            </a:extLst>
          </p:cNvPr>
          <p:cNvGraphicFramePr>
            <a:graphicFrameLocks noGrp="1"/>
          </p:cNvGraphicFramePr>
          <p:nvPr/>
        </p:nvGraphicFramePr>
        <p:xfrm>
          <a:off x="4296664" y="3068960"/>
          <a:ext cx="7776000" cy="73152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817941849"/>
                    </a:ext>
                  </a:extLst>
                </a:gridCol>
                <a:gridCol w="1296000">
                  <a:extLst>
                    <a:ext uri="{9D8B030D-6E8A-4147-A177-3AD203B41FA5}">
                      <a16:colId xmlns:a16="http://schemas.microsoft.com/office/drawing/2014/main" val="905070737"/>
                    </a:ext>
                  </a:extLst>
                </a:gridCol>
                <a:gridCol w="1296000">
                  <a:extLst>
                    <a:ext uri="{9D8B030D-6E8A-4147-A177-3AD203B41FA5}">
                      <a16:colId xmlns:a16="http://schemas.microsoft.com/office/drawing/2014/main" val="3401484996"/>
                    </a:ext>
                  </a:extLst>
                </a:gridCol>
                <a:gridCol w="1296000">
                  <a:extLst>
                    <a:ext uri="{9D8B030D-6E8A-4147-A177-3AD203B41FA5}">
                      <a16:colId xmlns:a16="http://schemas.microsoft.com/office/drawing/2014/main" val="2634156860"/>
                    </a:ext>
                  </a:extLst>
                </a:gridCol>
                <a:gridCol w="1296000">
                  <a:extLst>
                    <a:ext uri="{9D8B030D-6E8A-4147-A177-3AD203B41FA5}">
                      <a16:colId xmlns:a16="http://schemas.microsoft.com/office/drawing/2014/main" val="2821700932"/>
                    </a:ext>
                  </a:extLst>
                </a:gridCol>
                <a:gridCol w="1296000">
                  <a:extLst>
                    <a:ext uri="{9D8B030D-6E8A-4147-A177-3AD203B41FA5}">
                      <a16:colId xmlns:a16="http://schemas.microsoft.com/office/drawing/2014/main" val="2223041641"/>
                    </a:ext>
                  </a:extLst>
                </a:gridCol>
              </a:tblGrid>
              <a:tr h="315000">
                <a:tc>
                  <a:txBody>
                    <a:bodyPr/>
                    <a:lstStyle/>
                    <a:p>
                      <a:pPr algn="ctr"/>
                      <a:r>
                        <a:rPr lang="pt-BR" sz="1800" dirty="0">
                          <a:latin typeface="Arial" panose="020B0604020202020204" pitchFamily="34" charset="0"/>
                          <a:cs typeface="Arial" panose="020B0604020202020204" pitchFamily="34" charset="0"/>
                        </a:rPr>
                        <a:t>Janeiro</a:t>
                      </a:r>
                    </a:p>
                  </a:txBody>
                  <a:tcPr anchor="ctr"/>
                </a:tc>
                <a:tc>
                  <a:txBody>
                    <a:bodyPr/>
                    <a:lstStyle/>
                    <a:p>
                      <a:pPr algn="ctr"/>
                      <a:r>
                        <a:rPr lang="pt-BR" sz="1800" dirty="0">
                          <a:latin typeface="Arial" panose="020B0604020202020204" pitchFamily="34" charset="0"/>
                          <a:cs typeface="Arial" panose="020B0604020202020204" pitchFamily="34" charset="0"/>
                        </a:rPr>
                        <a:t>Fevereiro</a:t>
                      </a:r>
                    </a:p>
                  </a:txBody>
                  <a:tcPr anchor="ctr"/>
                </a:tc>
                <a:tc>
                  <a:txBody>
                    <a:bodyPr/>
                    <a:lstStyle/>
                    <a:p>
                      <a:pPr algn="ctr"/>
                      <a:r>
                        <a:rPr lang="pt-BR" sz="1800" dirty="0">
                          <a:latin typeface="Arial" panose="020B0604020202020204" pitchFamily="34" charset="0"/>
                          <a:cs typeface="Arial" panose="020B0604020202020204" pitchFamily="34" charset="0"/>
                        </a:rPr>
                        <a:t>Março</a:t>
                      </a:r>
                    </a:p>
                  </a:txBody>
                  <a:tcPr anchor="ctr"/>
                </a:tc>
                <a:tc>
                  <a:txBody>
                    <a:bodyPr/>
                    <a:lstStyle/>
                    <a:p>
                      <a:pPr algn="ctr"/>
                      <a:r>
                        <a:rPr lang="pt-BR" sz="1800" dirty="0">
                          <a:latin typeface="Arial" panose="020B0604020202020204" pitchFamily="34" charset="0"/>
                          <a:cs typeface="Arial" panose="020B0604020202020204" pitchFamily="34" charset="0"/>
                        </a:rPr>
                        <a:t>Abril</a:t>
                      </a:r>
                    </a:p>
                  </a:txBody>
                  <a:tcPr anchor="ctr"/>
                </a:tc>
                <a:tc>
                  <a:txBody>
                    <a:bodyPr/>
                    <a:lstStyle/>
                    <a:p>
                      <a:pPr algn="ctr"/>
                      <a:r>
                        <a:rPr lang="pt-BR" sz="1800" dirty="0">
                          <a:latin typeface="Arial" panose="020B0604020202020204" pitchFamily="34" charset="0"/>
                          <a:cs typeface="Arial" panose="020B0604020202020204" pitchFamily="34" charset="0"/>
                        </a:rPr>
                        <a:t>Maio</a:t>
                      </a:r>
                    </a:p>
                  </a:txBody>
                  <a:tcPr anchor="ctr"/>
                </a:tc>
                <a:tc>
                  <a:txBody>
                    <a:bodyPr/>
                    <a:lstStyle/>
                    <a:p>
                      <a:pPr algn="ctr"/>
                      <a:r>
                        <a:rPr lang="pt-BR" sz="1800" dirty="0">
                          <a:latin typeface="Arial" panose="020B0604020202020204" pitchFamily="34" charset="0"/>
                          <a:cs typeface="Arial" panose="020B0604020202020204" pitchFamily="34" charset="0"/>
                        </a:rPr>
                        <a:t>Junho</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52</a:t>
                      </a:r>
                    </a:p>
                  </a:txBody>
                  <a:tcPr anchor="ctr"/>
                </a:tc>
                <a:tc>
                  <a:txBody>
                    <a:bodyPr/>
                    <a:lstStyle/>
                    <a:p>
                      <a:pPr algn="ctr"/>
                      <a:r>
                        <a:rPr lang="pt-BR" sz="1800" dirty="0">
                          <a:latin typeface="Arial" panose="020B0604020202020204" pitchFamily="34" charset="0"/>
                          <a:cs typeface="Arial" panose="020B0604020202020204" pitchFamily="34" charset="0"/>
                        </a:rPr>
                        <a:t>42</a:t>
                      </a:r>
                    </a:p>
                  </a:txBody>
                  <a:tcPr anchor="ctr"/>
                </a:tc>
                <a:tc>
                  <a:txBody>
                    <a:bodyPr/>
                    <a:lstStyle/>
                    <a:p>
                      <a:pPr algn="ctr"/>
                      <a:r>
                        <a:rPr lang="pt-BR" sz="1800" dirty="0">
                          <a:latin typeface="Arial" panose="020B0604020202020204" pitchFamily="34" charset="0"/>
                          <a:cs typeface="Arial" panose="020B0604020202020204" pitchFamily="34" charset="0"/>
                        </a:rPr>
                        <a:t>44</a:t>
                      </a:r>
                    </a:p>
                  </a:txBody>
                  <a:tcPr anchor="ctr"/>
                </a:tc>
                <a:tc>
                  <a:txBody>
                    <a:bodyPr/>
                    <a:lstStyle/>
                    <a:p>
                      <a:pPr algn="ctr"/>
                      <a:r>
                        <a:rPr lang="pt-BR" sz="1800" dirty="0">
                          <a:latin typeface="Arial" panose="020B0604020202020204" pitchFamily="34" charset="0"/>
                          <a:cs typeface="Arial" panose="020B0604020202020204" pitchFamily="34" charset="0"/>
                        </a:rPr>
                        <a:t>46</a:t>
                      </a:r>
                    </a:p>
                  </a:txBody>
                  <a:tcPr anchor="ctr"/>
                </a:tc>
                <a:tc>
                  <a:txBody>
                    <a:bodyPr/>
                    <a:lstStyle/>
                    <a:p>
                      <a:pPr algn="ctr"/>
                      <a:r>
                        <a:rPr lang="pt-BR" sz="1800" dirty="0">
                          <a:latin typeface="Arial" panose="020B0604020202020204" pitchFamily="34" charset="0"/>
                          <a:cs typeface="Arial" panose="020B0604020202020204" pitchFamily="34" charset="0"/>
                        </a:rPr>
                        <a:t>60</a:t>
                      </a:r>
                    </a:p>
                  </a:txBody>
                  <a:tcPr anchor="ctr"/>
                </a:tc>
                <a:tc>
                  <a:txBody>
                    <a:bodyPr/>
                    <a:lstStyle/>
                    <a:p>
                      <a:pPr algn="ctr"/>
                      <a:r>
                        <a:rPr lang="pt-BR" sz="1800" dirty="0">
                          <a:latin typeface="Arial" panose="020B0604020202020204" pitchFamily="34" charset="0"/>
                          <a:cs typeface="Arial" panose="020B0604020202020204" pitchFamily="34" charset="0"/>
                        </a:rPr>
                        <a:t>50</a:t>
                      </a:r>
                    </a:p>
                  </a:txBody>
                  <a:tcPr anchor="ctr"/>
                </a:tc>
                <a:extLst>
                  <a:ext uri="{0D108BD9-81ED-4DB2-BD59-A6C34878D82A}">
                    <a16:rowId xmlns:a16="http://schemas.microsoft.com/office/drawing/2014/main" val="1155698563"/>
                  </a:ext>
                </a:extLst>
              </a:tr>
            </a:tbl>
          </a:graphicData>
        </a:graphic>
      </p:graphicFrame>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D06E05DF-FB31-1FEC-8B92-F7DF205F3E07}"/>
                  </a:ext>
                </a:extLst>
              </p:cNvPr>
              <p:cNvSpPr txBox="1"/>
              <p:nvPr/>
            </p:nvSpPr>
            <p:spPr>
              <a:xfrm>
                <a:off x="6732000" y="3956151"/>
                <a:ext cx="5327728" cy="1049198"/>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𝑀</m:t>
                      </m:r>
                      <m:r>
                        <a:rPr lang="pt-BR" b="0" i="1" smtClean="0">
                          <a:latin typeface="Cambria Math" panose="02040503050406030204" pitchFamily="18" charset="0"/>
                        </a:rPr>
                        <m:t>é</m:t>
                      </m:r>
                      <m:r>
                        <a:rPr lang="pt-BR" b="0" i="1" smtClean="0">
                          <a:latin typeface="Cambria Math" panose="02040503050406030204" pitchFamily="18" charset="0"/>
                        </a:rPr>
                        <m:t>𝑑𝑖𝑎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52+42+44+46+60+50</m:t>
                          </m:r>
                        </m:num>
                        <m:den>
                          <m:r>
                            <a:rPr lang="pt-BR" b="0" i="1" smtClean="0">
                              <a:latin typeface="Cambria Math" panose="02040503050406030204" pitchFamily="18" charset="0"/>
                            </a:rPr>
                            <m:t>6</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294</m:t>
                          </m:r>
                        </m:num>
                        <m:den>
                          <m:r>
                            <a:rPr lang="pt-BR" b="0" i="1" smtClean="0">
                              <a:latin typeface="Cambria Math" panose="02040503050406030204" pitchFamily="18" charset="0"/>
                            </a:rPr>
                            <m:t>6</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49</m:t>
                      </m:r>
                    </m:oMath>
                  </m:oMathPara>
                </a14:m>
                <a:endParaRPr lang="pt-BR" dirty="0">
                  <a:highlight>
                    <a:srgbClr val="FFFF00"/>
                  </a:highlight>
                </a:endParaRPr>
              </a:p>
            </p:txBody>
          </p:sp>
        </mc:Choice>
        <mc:Fallback xmlns="">
          <p:sp>
            <p:nvSpPr>
              <p:cNvPr id="6" name="CaixaDeTexto 5">
                <a:extLst>
                  <a:ext uri="{FF2B5EF4-FFF2-40B4-BE49-F238E27FC236}">
                    <a16:creationId xmlns:a16="http://schemas.microsoft.com/office/drawing/2014/main" id="{D06E05DF-FB31-1FEC-8B92-F7DF205F3E07}"/>
                  </a:ext>
                </a:extLst>
              </p:cNvPr>
              <p:cNvSpPr txBox="1">
                <a:spLocks noRot="1" noChangeAspect="1" noMove="1" noResize="1" noEditPoints="1" noAdjustHandles="1" noChangeArrowheads="1" noChangeShapeType="1" noTextEdit="1"/>
              </p:cNvSpPr>
              <p:nvPr/>
            </p:nvSpPr>
            <p:spPr>
              <a:xfrm>
                <a:off x="6732000" y="3956151"/>
                <a:ext cx="5327728" cy="1049198"/>
              </a:xfrm>
              <a:prstGeom prst="rect">
                <a:avLst/>
              </a:prstGeom>
              <a:blipFill>
                <a:blip r:embed="rId6"/>
                <a:stretch>
                  <a:fillRect l="-914" t="-3468"/>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6E57D8FF-94CE-6E76-758E-B055A622EF17}"/>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AD7E00C-F882-CAB1-2C31-E8D7D31B071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477" t="23097" r="28477" b="23096"/>
          <a:stretch/>
        </p:blipFill>
        <p:spPr bwMode="auto">
          <a:xfrm>
            <a:off x="119336" y="4627434"/>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73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77CAF-3054-956A-EBFB-A48D776E0143}"/>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6829196C-C415-3F02-F422-C78B874B790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7</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loja de roupas realizou uma promoção durante quatro dias. Observe, no quadro abaixo, as quantidades de vendas registradas por dia. Qual foi a mediana das quantidades de vendas registradas nesses dias?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102</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174</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198</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222</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342</a:t>
            </a:r>
          </a:p>
        </p:txBody>
      </p:sp>
      <p:cxnSp>
        <p:nvCxnSpPr>
          <p:cNvPr id="2" name="Conector reto 1">
            <a:extLst>
              <a:ext uri="{FF2B5EF4-FFF2-40B4-BE49-F238E27FC236}">
                <a16:creationId xmlns:a16="http://schemas.microsoft.com/office/drawing/2014/main" id="{35DD2B21-E97F-FFE6-EBFD-4151058CFC27}"/>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46D8CABB-F171-3289-FC15-ACF49C7DA5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35C7394-015D-9362-E98C-46120BB0A120}"/>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BB60247-4E73-21F9-E8B5-6745D40BE69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BC370A07-A3A2-A7FB-299A-FD188EC1779A}"/>
              </a:ext>
            </a:extLst>
          </p:cNvPr>
          <p:cNvGraphicFramePr>
            <a:graphicFrameLocks noGrp="1"/>
          </p:cNvGraphicFramePr>
          <p:nvPr>
            <p:extLst>
              <p:ext uri="{D42A27DB-BD31-4B8C-83A1-F6EECF244321}">
                <p14:modId xmlns:p14="http://schemas.microsoft.com/office/powerpoint/2010/main" val="678151105"/>
              </p:ext>
            </p:extLst>
          </p:nvPr>
        </p:nvGraphicFramePr>
        <p:xfrm>
          <a:off x="6892773" y="3088442"/>
          <a:ext cx="5184000" cy="73152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817941849"/>
                    </a:ext>
                  </a:extLst>
                </a:gridCol>
                <a:gridCol w="1296000">
                  <a:extLst>
                    <a:ext uri="{9D8B030D-6E8A-4147-A177-3AD203B41FA5}">
                      <a16:colId xmlns:a16="http://schemas.microsoft.com/office/drawing/2014/main" val="905070737"/>
                    </a:ext>
                  </a:extLst>
                </a:gridCol>
                <a:gridCol w="1296000">
                  <a:extLst>
                    <a:ext uri="{9D8B030D-6E8A-4147-A177-3AD203B41FA5}">
                      <a16:colId xmlns:a16="http://schemas.microsoft.com/office/drawing/2014/main" val="3401484996"/>
                    </a:ext>
                  </a:extLst>
                </a:gridCol>
                <a:gridCol w="1296000">
                  <a:extLst>
                    <a:ext uri="{9D8B030D-6E8A-4147-A177-3AD203B41FA5}">
                      <a16:colId xmlns:a16="http://schemas.microsoft.com/office/drawing/2014/main" val="2634156860"/>
                    </a:ext>
                  </a:extLst>
                </a:gridCol>
              </a:tblGrid>
              <a:tr h="315000">
                <a:tc>
                  <a:txBody>
                    <a:bodyPr/>
                    <a:lstStyle/>
                    <a:p>
                      <a:pPr algn="ctr"/>
                      <a:r>
                        <a:rPr lang="pt-BR" sz="1800" dirty="0">
                          <a:latin typeface="Arial" panose="020B0604020202020204" pitchFamily="34" charset="0"/>
                          <a:cs typeface="Arial" panose="020B0604020202020204" pitchFamily="34" charset="0"/>
                        </a:rPr>
                        <a:t>246</a:t>
                      </a:r>
                    </a:p>
                  </a:txBody>
                  <a:tcPr anchor="ctr"/>
                </a:tc>
                <a:tc>
                  <a:txBody>
                    <a:bodyPr/>
                    <a:lstStyle/>
                    <a:p>
                      <a:pPr algn="ctr"/>
                      <a:r>
                        <a:rPr lang="pt-BR" sz="1800" dirty="0">
                          <a:latin typeface="Arial" panose="020B0604020202020204" pitchFamily="34" charset="0"/>
                          <a:cs typeface="Arial" panose="020B0604020202020204" pitchFamily="34" charset="0"/>
                        </a:rPr>
                        <a:t>102</a:t>
                      </a:r>
                    </a:p>
                  </a:txBody>
                  <a:tcPr anchor="ctr"/>
                </a:tc>
                <a:tc>
                  <a:txBody>
                    <a:bodyPr/>
                    <a:lstStyle/>
                    <a:p>
                      <a:pPr algn="ctr"/>
                      <a:r>
                        <a:rPr lang="pt-BR" sz="1800" dirty="0">
                          <a:latin typeface="Arial" panose="020B0604020202020204" pitchFamily="34" charset="0"/>
                          <a:cs typeface="Arial" panose="020B0604020202020204" pitchFamily="34" charset="0"/>
                        </a:rPr>
                        <a:t>342</a:t>
                      </a:r>
                    </a:p>
                  </a:txBody>
                  <a:tcPr anchor="ctr"/>
                </a:tc>
                <a:tc>
                  <a:txBody>
                    <a:bodyPr/>
                    <a:lstStyle/>
                    <a:p>
                      <a:pPr algn="ctr"/>
                      <a:r>
                        <a:rPr lang="pt-BR" sz="1800" dirty="0">
                          <a:latin typeface="Arial" panose="020B0604020202020204" pitchFamily="34" charset="0"/>
                          <a:cs typeface="Arial" panose="020B0604020202020204" pitchFamily="34" charset="0"/>
                        </a:rPr>
                        <a:t>102</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4º dia</a:t>
                      </a:r>
                    </a:p>
                  </a:txBody>
                  <a:tcPr anchor="ctr"/>
                </a:tc>
                <a:extLst>
                  <a:ext uri="{0D108BD9-81ED-4DB2-BD59-A6C34878D82A}">
                    <a16:rowId xmlns:a16="http://schemas.microsoft.com/office/drawing/2014/main" val="1155698563"/>
                  </a:ext>
                </a:extLst>
              </a:tr>
            </a:tbl>
          </a:graphicData>
        </a:graphic>
      </p:graphicFrame>
      <p:pic>
        <p:nvPicPr>
          <p:cNvPr id="6" name="Picture 6">
            <a:extLst>
              <a:ext uri="{FF2B5EF4-FFF2-40B4-BE49-F238E27FC236}">
                <a16:creationId xmlns:a16="http://schemas.microsoft.com/office/drawing/2014/main" id="{52FDE224-78BE-5B68-D772-03060C156086}"/>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3956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FCE3E-CF20-B497-70A1-23E9F679C70D}"/>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A0DACEE8-B5CE-3490-047D-DA88C74DA267}"/>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7</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Uma loja de roupas realizou uma promoção durante quatro dias. Observe, no quadro abaixo, as quantidades de vendas registradas por dia. Qual foi a mediana das quantidades de vendas registradas nesses dias?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102</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174</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198</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222</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342</a:t>
            </a:r>
          </a:p>
        </p:txBody>
      </p:sp>
      <p:cxnSp>
        <p:nvCxnSpPr>
          <p:cNvPr id="2" name="Conector reto 1">
            <a:extLst>
              <a:ext uri="{FF2B5EF4-FFF2-40B4-BE49-F238E27FC236}">
                <a16:creationId xmlns:a16="http://schemas.microsoft.com/office/drawing/2014/main" id="{12C9D20C-4F48-2528-E2A5-391F0FC5BACF}"/>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9FBE8190-EF8C-0E3F-5F4B-BD147666C4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260EB53-59EB-1456-46B9-C789B1B251F6}"/>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A8FBC55A-C3DD-5B55-69C9-B0F3070CCA4B}"/>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446811B6-7EAD-8AE8-025C-6C25FED8274B}"/>
              </a:ext>
            </a:extLst>
          </p:cNvPr>
          <p:cNvGraphicFramePr>
            <a:graphicFrameLocks noGrp="1"/>
          </p:cNvGraphicFramePr>
          <p:nvPr/>
        </p:nvGraphicFramePr>
        <p:xfrm>
          <a:off x="6892773" y="3088442"/>
          <a:ext cx="5184000" cy="73152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817941849"/>
                    </a:ext>
                  </a:extLst>
                </a:gridCol>
                <a:gridCol w="1296000">
                  <a:extLst>
                    <a:ext uri="{9D8B030D-6E8A-4147-A177-3AD203B41FA5}">
                      <a16:colId xmlns:a16="http://schemas.microsoft.com/office/drawing/2014/main" val="905070737"/>
                    </a:ext>
                  </a:extLst>
                </a:gridCol>
                <a:gridCol w="1296000">
                  <a:extLst>
                    <a:ext uri="{9D8B030D-6E8A-4147-A177-3AD203B41FA5}">
                      <a16:colId xmlns:a16="http://schemas.microsoft.com/office/drawing/2014/main" val="3401484996"/>
                    </a:ext>
                  </a:extLst>
                </a:gridCol>
                <a:gridCol w="1296000">
                  <a:extLst>
                    <a:ext uri="{9D8B030D-6E8A-4147-A177-3AD203B41FA5}">
                      <a16:colId xmlns:a16="http://schemas.microsoft.com/office/drawing/2014/main" val="2634156860"/>
                    </a:ext>
                  </a:extLst>
                </a:gridCol>
              </a:tblGrid>
              <a:tr h="315000">
                <a:tc>
                  <a:txBody>
                    <a:bodyPr/>
                    <a:lstStyle/>
                    <a:p>
                      <a:pPr algn="ctr"/>
                      <a:r>
                        <a:rPr lang="pt-BR" sz="1800" dirty="0">
                          <a:latin typeface="Arial" panose="020B0604020202020204" pitchFamily="34" charset="0"/>
                          <a:cs typeface="Arial" panose="020B0604020202020204" pitchFamily="34" charset="0"/>
                        </a:rPr>
                        <a:t>246</a:t>
                      </a:r>
                    </a:p>
                  </a:txBody>
                  <a:tcPr anchor="ctr"/>
                </a:tc>
                <a:tc>
                  <a:txBody>
                    <a:bodyPr/>
                    <a:lstStyle/>
                    <a:p>
                      <a:pPr algn="ctr"/>
                      <a:r>
                        <a:rPr lang="pt-BR" sz="1800" dirty="0">
                          <a:latin typeface="Arial" panose="020B0604020202020204" pitchFamily="34" charset="0"/>
                          <a:cs typeface="Arial" panose="020B0604020202020204" pitchFamily="34" charset="0"/>
                        </a:rPr>
                        <a:t>102</a:t>
                      </a:r>
                    </a:p>
                  </a:txBody>
                  <a:tcPr anchor="ctr"/>
                </a:tc>
                <a:tc>
                  <a:txBody>
                    <a:bodyPr/>
                    <a:lstStyle/>
                    <a:p>
                      <a:pPr algn="ctr"/>
                      <a:r>
                        <a:rPr lang="pt-BR" sz="1800" dirty="0">
                          <a:latin typeface="Arial" panose="020B0604020202020204" pitchFamily="34" charset="0"/>
                          <a:cs typeface="Arial" panose="020B0604020202020204" pitchFamily="34" charset="0"/>
                        </a:rPr>
                        <a:t>342</a:t>
                      </a:r>
                    </a:p>
                  </a:txBody>
                  <a:tcPr anchor="ctr"/>
                </a:tc>
                <a:tc>
                  <a:txBody>
                    <a:bodyPr/>
                    <a:lstStyle/>
                    <a:p>
                      <a:pPr algn="ctr"/>
                      <a:r>
                        <a:rPr lang="pt-BR" sz="1800" dirty="0">
                          <a:latin typeface="Arial" panose="020B0604020202020204" pitchFamily="34" charset="0"/>
                          <a:cs typeface="Arial" panose="020B0604020202020204" pitchFamily="34" charset="0"/>
                        </a:rPr>
                        <a:t>102</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1º dia</a:t>
                      </a:r>
                    </a:p>
                  </a:txBody>
                  <a:tcPr anchor="ctr"/>
                </a:tc>
                <a:tc>
                  <a:txBody>
                    <a:bodyPr/>
                    <a:lstStyle/>
                    <a:p>
                      <a:pPr algn="ctr"/>
                      <a:r>
                        <a:rPr lang="pt-BR" sz="1800" dirty="0">
                          <a:latin typeface="Arial" panose="020B0604020202020204" pitchFamily="34" charset="0"/>
                          <a:cs typeface="Arial" panose="020B0604020202020204" pitchFamily="34" charset="0"/>
                        </a:rPr>
                        <a:t>2º dia</a:t>
                      </a:r>
                    </a:p>
                  </a:txBody>
                  <a:tcPr anchor="ctr"/>
                </a:tc>
                <a:tc>
                  <a:txBody>
                    <a:bodyPr/>
                    <a:lstStyle/>
                    <a:p>
                      <a:pPr algn="ctr"/>
                      <a:r>
                        <a:rPr lang="pt-BR" sz="1800" dirty="0">
                          <a:latin typeface="Arial" panose="020B0604020202020204" pitchFamily="34" charset="0"/>
                          <a:cs typeface="Arial" panose="020B0604020202020204" pitchFamily="34" charset="0"/>
                        </a:rPr>
                        <a:t>3º dia</a:t>
                      </a:r>
                    </a:p>
                  </a:txBody>
                  <a:tcPr anchor="ctr"/>
                </a:tc>
                <a:tc>
                  <a:txBody>
                    <a:bodyPr/>
                    <a:lstStyle/>
                    <a:p>
                      <a:pPr algn="ctr"/>
                      <a:r>
                        <a:rPr lang="pt-BR" sz="1800" dirty="0">
                          <a:latin typeface="Arial" panose="020B0604020202020204" pitchFamily="34" charset="0"/>
                          <a:cs typeface="Arial" panose="020B0604020202020204" pitchFamily="34" charset="0"/>
                        </a:rPr>
                        <a:t>4º dia</a:t>
                      </a:r>
                    </a:p>
                  </a:txBody>
                  <a:tcPr anchor="ctr"/>
                </a:tc>
                <a:extLst>
                  <a:ext uri="{0D108BD9-81ED-4DB2-BD59-A6C34878D82A}">
                    <a16:rowId xmlns:a16="http://schemas.microsoft.com/office/drawing/2014/main" val="1155698563"/>
                  </a:ext>
                </a:extLst>
              </a:tr>
            </a:tbl>
          </a:graphicData>
        </a:graphic>
      </p:graphicFrame>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4B542A91-47A5-D979-FF1E-810496CE2071}"/>
                  </a:ext>
                </a:extLst>
              </p:cNvPr>
              <p:cNvSpPr txBox="1"/>
              <p:nvPr/>
            </p:nvSpPr>
            <p:spPr>
              <a:xfrm>
                <a:off x="5951984" y="3963978"/>
                <a:ext cx="6107744" cy="106747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i="1">
                          <a:latin typeface="Cambria Math" panose="02040503050406030204" pitchFamily="18" charset="0"/>
                        </a:rPr>
                        <m:t>1</m:t>
                      </m:r>
                      <m:r>
                        <a:rPr lang="pt-BR" b="0" i="1" smtClean="0">
                          <a:latin typeface="Cambria Math" panose="02040503050406030204" pitchFamily="18" charset="0"/>
                        </a:rPr>
                        <m:t>02, </m:t>
                      </m:r>
                      <m:r>
                        <a:rPr lang="pt-BR" b="0" i="1" smtClean="0">
                          <a:highlight>
                            <a:srgbClr val="FFFF00"/>
                          </a:highlight>
                          <a:latin typeface="Cambria Math" panose="02040503050406030204" pitchFamily="18" charset="0"/>
                        </a:rPr>
                        <m:t>102</m:t>
                      </m:r>
                      <m:r>
                        <a:rPr lang="pt-BR" b="0" i="1" smtClean="0">
                          <a:latin typeface="Cambria Math" panose="02040503050406030204" pitchFamily="18" charset="0"/>
                        </a:rPr>
                        <m:t>, </m:t>
                      </m:r>
                      <m:r>
                        <a:rPr lang="pt-BR" b="0" i="1" smtClean="0">
                          <a:highlight>
                            <a:srgbClr val="FFFF00"/>
                          </a:highlight>
                          <a:latin typeface="Cambria Math" panose="02040503050406030204" pitchFamily="18" charset="0"/>
                        </a:rPr>
                        <m:t>246</m:t>
                      </m:r>
                      <m:r>
                        <a:rPr lang="pt-BR" b="0" i="1" smtClean="0">
                          <a:latin typeface="Cambria Math" panose="02040503050406030204" pitchFamily="18" charset="0"/>
                        </a:rPr>
                        <m:t>, 342  </m:t>
                      </m:r>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102+246</m:t>
                          </m:r>
                        </m:num>
                        <m:den>
                          <m:r>
                            <a:rPr lang="pt-BR" b="0" i="1" smtClean="0">
                              <a:latin typeface="Cambria Math" panose="02040503050406030204" pitchFamily="18" charset="0"/>
                            </a:rPr>
                            <m:t>2</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348</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174</m:t>
                      </m:r>
                    </m:oMath>
                  </m:oMathPara>
                </a14:m>
                <a:endParaRPr lang="pt-BR" dirty="0">
                  <a:highlight>
                    <a:srgbClr val="FFFF00"/>
                  </a:highlight>
                </a:endParaRPr>
              </a:p>
            </p:txBody>
          </p:sp>
        </mc:Choice>
        <mc:Fallback xmlns="">
          <p:sp>
            <p:nvSpPr>
              <p:cNvPr id="6" name="CaixaDeTexto 5">
                <a:extLst>
                  <a:ext uri="{FF2B5EF4-FFF2-40B4-BE49-F238E27FC236}">
                    <a16:creationId xmlns:a16="http://schemas.microsoft.com/office/drawing/2014/main" id="{4B542A91-47A5-D979-FF1E-810496CE2071}"/>
                  </a:ext>
                </a:extLst>
              </p:cNvPr>
              <p:cNvSpPr txBox="1">
                <a:spLocks noRot="1" noChangeAspect="1" noMove="1" noResize="1" noEditPoints="1" noAdjustHandles="1" noChangeArrowheads="1" noChangeShapeType="1" noTextEdit="1"/>
              </p:cNvSpPr>
              <p:nvPr/>
            </p:nvSpPr>
            <p:spPr>
              <a:xfrm>
                <a:off x="5951984" y="3963978"/>
                <a:ext cx="6107744" cy="1067472"/>
              </a:xfrm>
              <a:prstGeom prst="rect">
                <a:avLst/>
              </a:prstGeom>
              <a:blipFill>
                <a:blip r:embed="rId4"/>
                <a:stretch>
                  <a:fillRect l="-798" t="-2841"/>
                </a:stretch>
              </a:blipFill>
              <a:ln w="6350">
                <a:solidFill>
                  <a:schemeClr val="tx1">
                    <a:lumMod val="50000"/>
                    <a:lumOff val="50000"/>
                  </a:schemeClr>
                </a:solidFill>
              </a:ln>
            </p:spPr>
            <p:txBody>
              <a:bodyPr/>
              <a:lstStyle/>
              <a:p>
                <a:r>
                  <a:rPr lang="pt-BR">
                    <a:noFill/>
                  </a:rPr>
                  <a:t> </a:t>
                </a:r>
              </a:p>
            </p:txBody>
          </p:sp>
        </mc:Fallback>
      </mc:AlternateContent>
      <p:pic>
        <p:nvPicPr>
          <p:cNvPr id="10" name="Picture 6">
            <a:extLst>
              <a:ext uri="{FF2B5EF4-FFF2-40B4-BE49-F238E27FC236}">
                <a16:creationId xmlns:a16="http://schemas.microsoft.com/office/drawing/2014/main" id="{4560CF44-1FD8-9EEF-B599-C0709075F949}"/>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629E01B-E555-3BE4-62DA-AD77B2F45E9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3861048"/>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02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474B-9886-41DE-1D85-ECE42BAB53AB}"/>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1D47480A-976B-33C5-FD75-6A92BB61C831}"/>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8</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O gerente de um cinema fez um levantamento para saber a quantidade de ingressos vendidos por sessão na estreia de determinado filme. Observe, no quadro abaixo, os dados obtidos, e identifique qual é a amplitude do conjunto de dados formado pela quantidade de ingressos vendidos nessas sessões?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70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35</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134</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100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135</a:t>
            </a:r>
          </a:p>
        </p:txBody>
      </p:sp>
      <p:cxnSp>
        <p:nvCxnSpPr>
          <p:cNvPr id="2" name="Conector reto 1">
            <a:extLst>
              <a:ext uri="{FF2B5EF4-FFF2-40B4-BE49-F238E27FC236}">
                <a16:creationId xmlns:a16="http://schemas.microsoft.com/office/drawing/2014/main" id="{E4D40C7E-017C-347F-888D-A920FECF3015}"/>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DAA0B485-3A62-FBB5-3603-115D4CBF5B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B0D0B8F-51FB-2AC7-54F3-A8E188494F1B}"/>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4C2E1468-F30E-F0FB-AD3A-27B249586BC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E2CC0C51-96FB-9A3D-F92C-3827A593E614}"/>
              </a:ext>
            </a:extLst>
          </p:cNvPr>
          <p:cNvGraphicFramePr>
            <a:graphicFrameLocks noGrp="1"/>
          </p:cNvGraphicFramePr>
          <p:nvPr/>
        </p:nvGraphicFramePr>
        <p:xfrm>
          <a:off x="4872664" y="3345552"/>
          <a:ext cx="7200000" cy="1005840"/>
        </p:xfrm>
        <a:graphic>
          <a:graphicData uri="http://schemas.openxmlformats.org/drawingml/2006/table">
            <a:tbl>
              <a:tblPr firstRow="1" bandRow="1">
                <a:tableStyleId>{5C22544A-7EE6-4342-B048-85BDC9FD1C3A}</a:tableStyleId>
              </a:tblPr>
              <a:tblGrid>
                <a:gridCol w="1200000">
                  <a:extLst>
                    <a:ext uri="{9D8B030D-6E8A-4147-A177-3AD203B41FA5}">
                      <a16:colId xmlns:a16="http://schemas.microsoft.com/office/drawing/2014/main" val="2240221557"/>
                    </a:ext>
                  </a:extLst>
                </a:gridCol>
                <a:gridCol w="1200000">
                  <a:extLst>
                    <a:ext uri="{9D8B030D-6E8A-4147-A177-3AD203B41FA5}">
                      <a16:colId xmlns:a16="http://schemas.microsoft.com/office/drawing/2014/main" val="3817941849"/>
                    </a:ext>
                  </a:extLst>
                </a:gridCol>
                <a:gridCol w="1200000">
                  <a:extLst>
                    <a:ext uri="{9D8B030D-6E8A-4147-A177-3AD203B41FA5}">
                      <a16:colId xmlns:a16="http://schemas.microsoft.com/office/drawing/2014/main" val="905070737"/>
                    </a:ext>
                  </a:extLst>
                </a:gridCol>
                <a:gridCol w="1200000">
                  <a:extLst>
                    <a:ext uri="{9D8B030D-6E8A-4147-A177-3AD203B41FA5}">
                      <a16:colId xmlns:a16="http://schemas.microsoft.com/office/drawing/2014/main" val="3401484996"/>
                    </a:ext>
                  </a:extLst>
                </a:gridCol>
                <a:gridCol w="1200000">
                  <a:extLst>
                    <a:ext uri="{9D8B030D-6E8A-4147-A177-3AD203B41FA5}">
                      <a16:colId xmlns:a16="http://schemas.microsoft.com/office/drawing/2014/main" val="2634156860"/>
                    </a:ext>
                  </a:extLst>
                </a:gridCol>
                <a:gridCol w="1200000">
                  <a:extLst>
                    <a:ext uri="{9D8B030D-6E8A-4147-A177-3AD203B41FA5}">
                      <a16:colId xmlns:a16="http://schemas.microsoft.com/office/drawing/2014/main" val="2055591658"/>
                    </a:ext>
                  </a:extLst>
                </a:gridCol>
              </a:tblGrid>
              <a:tr h="315000">
                <a:tc>
                  <a:txBody>
                    <a:bodyPr/>
                    <a:lstStyle/>
                    <a:p>
                      <a:pPr algn="ctr"/>
                      <a:r>
                        <a:rPr lang="pt-BR" sz="1800" dirty="0">
                          <a:latin typeface="Arial" panose="020B0604020202020204" pitchFamily="34" charset="0"/>
                          <a:cs typeface="Arial" panose="020B0604020202020204" pitchFamily="34" charset="0"/>
                        </a:rPr>
                        <a:t>Horários</a:t>
                      </a:r>
                    </a:p>
                  </a:txBody>
                  <a:tcPr anchor="ctr"/>
                </a:tc>
                <a:tc>
                  <a:txBody>
                    <a:bodyPr/>
                    <a:lstStyle/>
                    <a:p>
                      <a:pPr algn="ctr"/>
                      <a:r>
                        <a:rPr lang="pt-BR" sz="1800" dirty="0">
                          <a:latin typeface="Arial" panose="020B0604020202020204" pitchFamily="34" charset="0"/>
                          <a:cs typeface="Arial" panose="020B0604020202020204" pitchFamily="34" charset="0"/>
                        </a:rPr>
                        <a:t>17h50</a:t>
                      </a:r>
                    </a:p>
                  </a:txBody>
                  <a:tcPr anchor="ctr"/>
                </a:tc>
                <a:tc>
                  <a:txBody>
                    <a:bodyPr/>
                    <a:lstStyle/>
                    <a:p>
                      <a:pPr algn="ctr"/>
                      <a:r>
                        <a:rPr lang="pt-BR" sz="1800" dirty="0">
                          <a:latin typeface="Arial" panose="020B0604020202020204" pitchFamily="34" charset="0"/>
                          <a:cs typeface="Arial" panose="020B0604020202020204" pitchFamily="34" charset="0"/>
                        </a:rPr>
                        <a:t>19h20</a:t>
                      </a:r>
                    </a:p>
                  </a:txBody>
                  <a:tcPr anchor="ctr"/>
                </a:tc>
                <a:tc>
                  <a:txBody>
                    <a:bodyPr/>
                    <a:lstStyle/>
                    <a:p>
                      <a:pPr algn="ctr"/>
                      <a:r>
                        <a:rPr lang="pt-BR" sz="1800" dirty="0">
                          <a:latin typeface="Arial" panose="020B0604020202020204" pitchFamily="34" charset="0"/>
                          <a:cs typeface="Arial" panose="020B0604020202020204" pitchFamily="34" charset="0"/>
                        </a:rPr>
                        <a:t>20h</a:t>
                      </a:r>
                    </a:p>
                  </a:txBody>
                  <a:tcPr anchor="ctr"/>
                </a:tc>
                <a:tc>
                  <a:txBody>
                    <a:bodyPr/>
                    <a:lstStyle/>
                    <a:p>
                      <a:pPr algn="ctr"/>
                      <a:r>
                        <a:rPr lang="pt-BR" sz="1800" dirty="0">
                          <a:latin typeface="Arial" panose="020B0604020202020204" pitchFamily="34" charset="0"/>
                          <a:cs typeface="Arial" panose="020B0604020202020204" pitchFamily="34" charset="0"/>
                        </a:rPr>
                        <a:t>21h30</a:t>
                      </a:r>
                    </a:p>
                  </a:txBody>
                  <a:tcPr anchor="ctr"/>
                </a:tc>
                <a:tc>
                  <a:txBody>
                    <a:bodyPr/>
                    <a:lstStyle/>
                    <a:p>
                      <a:pPr algn="ctr"/>
                      <a:r>
                        <a:rPr lang="pt-BR" sz="1800" dirty="0">
                          <a:latin typeface="Arial" panose="020B0604020202020204" pitchFamily="34" charset="0"/>
                          <a:cs typeface="Arial" panose="020B0604020202020204" pitchFamily="34" charset="0"/>
                        </a:rPr>
                        <a:t>22h</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Ingressos vendidos</a:t>
                      </a:r>
                    </a:p>
                  </a:txBody>
                  <a:tcPr anchor="ctr"/>
                </a:tc>
                <a:tc>
                  <a:txBody>
                    <a:bodyPr/>
                    <a:lstStyle/>
                    <a:p>
                      <a:pPr algn="ctr"/>
                      <a:r>
                        <a:rPr lang="pt-BR" sz="1800" dirty="0">
                          <a:latin typeface="Arial" panose="020B0604020202020204" pitchFamily="34" charset="0"/>
                          <a:cs typeface="Arial" panose="020B0604020202020204" pitchFamily="34" charset="0"/>
                        </a:rPr>
                        <a:t>123</a:t>
                      </a:r>
                    </a:p>
                  </a:txBody>
                  <a:tcPr anchor="ctr"/>
                </a:tc>
                <a:tc>
                  <a:txBody>
                    <a:bodyPr/>
                    <a:lstStyle/>
                    <a:p>
                      <a:pPr algn="ctr"/>
                      <a:r>
                        <a:rPr lang="pt-BR" sz="1800" dirty="0">
                          <a:latin typeface="Arial" panose="020B0604020202020204" pitchFamily="34" charset="0"/>
                          <a:cs typeface="Arial" panose="020B0604020202020204" pitchFamily="34" charset="0"/>
                        </a:rPr>
                        <a:t>135</a:t>
                      </a:r>
                    </a:p>
                  </a:txBody>
                  <a:tcPr anchor="ctr"/>
                </a:tc>
                <a:tc>
                  <a:txBody>
                    <a:bodyPr/>
                    <a:lstStyle/>
                    <a:p>
                      <a:pPr algn="ctr"/>
                      <a:r>
                        <a:rPr lang="pt-BR" sz="1800" dirty="0">
                          <a:latin typeface="Arial" panose="020B0604020202020204" pitchFamily="34" charset="0"/>
                          <a:cs typeface="Arial" panose="020B0604020202020204" pitchFamily="34" charset="0"/>
                        </a:rPr>
                        <a:t>170</a:t>
                      </a:r>
                    </a:p>
                  </a:txBody>
                  <a:tcPr anchor="ctr"/>
                </a:tc>
                <a:tc>
                  <a:txBody>
                    <a:bodyPr/>
                    <a:lstStyle/>
                    <a:p>
                      <a:pPr algn="ctr"/>
                      <a:r>
                        <a:rPr lang="pt-BR" sz="1800" dirty="0">
                          <a:latin typeface="Arial" panose="020B0604020202020204" pitchFamily="34" charset="0"/>
                          <a:cs typeface="Arial" panose="020B0604020202020204" pitchFamily="34" charset="0"/>
                        </a:rPr>
                        <a:t>100</a:t>
                      </a:r>
                    </a:p>
                  </a:txBody>
                  <a:tcPr anchor="ctr"/>
                </a:tc>
                <a:tc>
                  <a:txBody>
                    <a:bodyPr/>
                    <a:lstStyle/>
                    <a:p>
                      <a:pPr algn="ctr"/>
                      <a:r>
                        <a:rPr lang="pt-BR" sz="1800" dirty="0">
                          <a:latin typeface="Arial" panose="020B0604020202020204" pitchFamily="34" charset="0"/>
                          <a:cs typeface="Arial" panose="020B0604020202020204" pitchFamily="34" charset="0"/>
                        </a:rPr>
                        <a:t>142</a:t>
                      </a:r>
                    </a:p>
                  </a:txBody>
                  <a:tcPr anchor="ctr"/>
                </a:tc>
                <a:extLst>
                  <a:ext uri="{0D108BD9-81ED-4DB2-BD59-A6C34878D82A}">
                    <a16:rowId xmlns:a16="http://schemas.microsoft.com/office/drawing/2014/main" val="1155698563"/>
                  </a:ext>
                </a:extLst>
              </a:tr>
            </a:tbl>
          </a:graphicData>
        </a:graphic>
      </p:graphicFrame>
      <p:pic>
        <p:nvPicPr>
          <p:cNvPr id="6" name="Picture 6">
            <a:extLst>
              <a:ext uri="{FF2B5EF4-FFF2-40B4-BE49-F238E27FC236}">
                <a16:creationId xmlns:a16="http://schemas.microsoft.com/office/drawing/2014/main" id="{AF1337E0-CF89-A69C-1976-7C85202A6F10}"/>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8403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152EA-2473-AA43-D32E-057563C38C65}"/>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A4449741-B48C-7132-C1D2-66EBFCEFA43D}"/>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8</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O gerente de um cinema fez um levantamento para saber a quantidade de ingressos vendidos por sessão na estreia de determinado filme. Observe, no quadro abaixo, os dados obtidos, e identifique qual é a amplitude do conjunto de dados formado pela quantidade de ingressos vendidos nessas sessões?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70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35</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134</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100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135</a:t>
            </a:r>
          </a:p>
        </p:txBody>
      </p:sp>
      <p:cxnSp>
        <p:nvCxnSpPr>
          <p:cNvPr id="2" name="Conector reto 1">
            <a:extLst>
              <a:ext uri="{FF2B5EF4-FFF2-40B4-BE49-F238E27FC236}">
                <a16:creationId xmlns:a16="http://schemas.microsoft.com/office/drawing/2014/main" id="{62BD298F-F69E-B5F5-5095-01F954BBEDDC}"/>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0C505FFB-0DB9-C44B-21C6-814A2E5CB3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C5A1D942-3F3C-A3CA-6486-AB7C06B5290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33D72FDE-52A3-4AB0-2186-42D8B79E5BB0}"/>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BCCE2784-7302-8F34-932C-5ABCEA53FD17}"/>
              </a:ext>
            </a:extLst>
          </p:cNvPr>
          <p:cNvGraphicFramePr>
            <a:graphicFrameLocks noGrp="1"/>
          </p:cNvGraphicFramePr>
          <p:nvPr>
            <p:extLst>
              <p:ext uri="{D42A27DB-BD31-4B8C-83A1-F6EECF244321}">
                <p14:modId xmlns:p14="http://schemas.microsoft.com/office/powerpoint/2010/main" val="3406579869"/>
              </p:ext>
            </p:extLst>
          </p:nvPr>
        </p:nvGraphicFramePr>
        <p:xfrm>
          <a:off x="4872664" y="3345552"/>
          <a:ext cx="7200000" cy="1005840"/>
        </p:xfrm>
        <a:graphic>
          <a:graphicData uri="http://schemas.openxmlformats.org/drawingml/2006/table">
            <a:tbl>
              <a:tblPr firstRow="1" bandRow="1">
                <a:tableStyleId>{5C22544A-7EE6-4342-B048-85BDC9FD1C3A}</a:tableStyleId>
              </a:tblPr>
              <a:tblGrid>
                <a:gridCol w="1200000">
                  <a:extLst>
                    <a:ext uri="{9D8B030D-6E8A-4147-A177-3AD203B41FA5}">
                      <a16:colId xmlns:a16="http://schemas.microsoft.com/office/drawing/2014/main" val="2240221557"/>
                    </a:ext>
                  </a:extLst>
                </a:gridCol>
                <a:gridCol w="1200000">
                  <a:extLst>
                    <a:ext uri="{9D8B030D-6E8A-4147-A177-3AD203B41FA5}">
                      <a16:colId xmlns:a16="http://schemas.microsoft.com/office/drawing/2014/main" val="3817941849"/>
                    </a:ext>
                  </a:extLst>
                </a:gridCol>
                <a:gridCol w="1200000">
                  <a:extLst>
                    <a:ext uri="{9D8B030D-6E8A-4147-A177-3AD203B41FA5}">
                      <a16:colId xmlns:a16="http://schemas.microsoft.com/office/drawing/2014/main" val="905070737"/>
                    </a:ext>
                  </a:extLst>
                </a:gridCol>
                <a:gridCol w="1200000">
                  <a:extLst>
                    <a:ext uri="{9D8B030D-6E8A-4147-A177-3AD203B41FA5}">
                      <a16:colId xmlns:a16="http://schemas.microsoft.com/office/drawing/2014/main" val="3401484996"/>
                    </a:ext>
                  </a:extLst>
                </a:gridCol>
                <a:gridCol w="1200000">
                  <a:extLst>
                    <a:ext uri="{9D8B030D-6E8A-4147-A177-3AD203B41FA5}">
                      <a16:colId xmlns:a16="http://schemas.microsoft.com/office/drawing/2014/main" val="2634156860"/>
                    </a:ext>
                  </a:extLst>
                </a:gridCol>
                <a:gridCol w="1200000">
                  <a:extLst>
                    <a:ext uri="{9D8B030D-6E8A-4147-A177-3AD203B41FA5}">
                      <a16:colId xmlns:a16="http://schemas.microsoft.com/office/drawing/2014/main" val="2055591658"/>
                    </a:ext>
                  </a:extLst>
                </a:gridCol>
              </a:tblGrid>
              <a:tr h="315000">
                <a:tc>
                  <a:txBody>
                    <a:bodyPr/>
                    <a:lstStyle/>
                    <a:p>
                      <a:pPr algn="ctr"/>
                      <a:r>
                        <a:rPr lang="pt-BR" sz="1800" dirty="0">
                          <a:latin typeface="Arial" panose="020B0604020202020204" pitchFamily="34" charset="0"/>
                          <a:cs typeface="Arial" panose="020B0604020202020204" pitchFamily="34" charset="0"/>
                        </a:rPr>
                        <a:t>Horários</a:t>
                      </a:r>
                    </a:p>
                  </a:txBody>
                  <a:tcPr anchor="ctr"/>
                </a:tc>
                <a:tc>
                  <a:txBody>
                    <a:bodyPr/>
                    <a:lstStyle/>
                    <a:p>
                      <a:pPr algn="ctr"/>
                      <a:r>
                        <a:rPr lang="pt-BR" sz="1800" dirty="0">
                          <a:latin typeface="Arial" panose="020B0604020202020204" pitchFamily="34" charset="0"/>
                          <a:cs typeface="Arial" panose="020B0604020202020204" pitchFamily="34" charset="0"/>
                        </a:rPr>
                        <a:t>17h50</a:t>
                      </a:r>
                    </a:p>
                  </a:txBody>
                  <a:tcPr anchor="ctr"/>
                </a:tc>
                <a:tc>
                  <a:txBody>
                    <a:bodyPr/>
                    <a:lstStyle/>
                    <a:p>
                      <a:pPr algn="ctr"/>
                      <a:r>
                        <a:rPr lang="pt-BR" sz="1800" dirty="0">
                          <a:latin typeface="Arial" panose="020B0604020202020204" pitchFamily="34" charset="0"/>
                          <a:cs typeface="Arial" panose="020B0604020202020204" pitchFamily="34" charset="0"/>
                        </a:rPr>
                        <a:t>19h20</a:t>
                      </a:r>
                    </a:p>
                  </a:txBody>
                  <a:tcPr anchor="ctr"/>
                </a:tc>
                <a:tc>
                  <a:txBody>
                    <a:bodyPr/>
                    <a:lstStyle/>
                    <a:p>
                      <a:pPr algn="ctr"/>
                      <a:r>
                        <a:rPr lang="pt-BR" sz="1800" dirty="0">
                          <a:latin typeface="Arial" panose="020B0604020202020204" pitchFamily="34" charset="0"/>
                          <a:cs typeface="Arial" panose="020B0604020202020204" pitchFamily="34" charset="0"/>
                        </a:rPr>
                        <a:t>20h</a:t>
                      </a:r>
                    </a:p>
                  </a:txBody>
                  <a:tcPr anchor="ctr"/>
                </a:tc>
                <a:tc>
                  <a:txBody>
                    <a:bodyPr/>
                    <a:lstStyle/>
                    <a:p>
                      <a:pPr algn="ctr"/>
                      <a:r>
                        <a:rPr lang="pt-BR" sz="1800" dirty="0">
                          <a:latin typeface="Arial" panose="020B0604020202020204" pitchFamily="34" charset="0"/>
                          <a:cs typeface="Arial" panose="020B0604020202020204" pitchFamily="34" charset="0"/>
                        </a:rPr>
                        <a:t>21h30</a:t>
                      </a:r>
                    </a:p>
                  </a:txBody>
                  <a:tcPr anchor="ctr"/>
                </a:tc>
                <a:tc>
                  <a:txBody>
                    <a:bodyPr/>
                    <a:lstStyle/>
                    <a:p>
                      <a:pPr algn="ctr"/>
                      <a:r>
                        <a:rPr lang="pt-BR" sz="1800" dirty="0">
                          <a:latin typeface="Arial" panose="020B0604020202020204" pitchFamily="34" charset="0"/>
                          <a:cs typeface="Arial" panose="020B0604020202020204" pitchFamily="34" charset="0"/>
                        </a:rPr>
                        <a:t>22h</a:t>
                      </a:r>
                    </a:p>
                  </a:txBody>
                  <a:tcPr anchor="ctr"/>
                </a:tc>
                <a:extLst>
                  <a:ext uri="{0D108BD9-81ED-4DB2-BD59-A6C34878D82A}">
                    <a16:rowId xmlns:a16="http://schemas.microsoft.com/office/drawing/2014/main" val="1513023108"/>
                  </a:ext>
                </a:extLst>
              </a:tr>
              <a:tr h="315000">
                <a:tc>
                  <a:txBody>
                    <a:bodyPr/>
                    <a:lstStyle/>
                    <a:p>
                      <a:pPr algn="ctr"/>
                      <a:r>
                        <a:rPr lang="pt-BR" sz="1800" dirty="0">
                          <a:latin typeface="Arial" panose="020B0604020202020204" pitchFamily="34" charset="0"/>
                          <a:cs typeface="Arial" panose="020B0604020202020204" pitchFamily="34" charset="0"/>
                        </a:rPr>
                        <a:t>Ingressos vendidos</a:t>
                      </a:r>
                    </a:p>
                  </a:txBody>
                  <a:tcPr anchor="ctr"/>
                </a:tc>
                <a:tc>
                  <a:txBody>
                    <a:bodyPr/>
                    <a:lstStyle/>
                    <a:p>
                      <a:pPr algn="ctr"/>
                      <a:r>
                        <a:rPr lang="pt-BR" sz="1800" dirty="0">
                          <a:latin typeface="Arial" panose="020B0604020202020204" pitchFamily="34" charset="0"/>
                          <a:cs typeface="Arial" panose="020B0604020202020204" pitchFamily="34" charset="0"/>
                        </a:rPr>
                        <a:t>123</a:t>
                      </a:r>
                    </a:p>
                  </a:txBody>
                  <a:tcPr anchor="ctr"/>
                </a:tc>
                <a:tc>
                  <a:txBody>
                    <a:bodyPr/>
                    <a:lstStyle/>
                    <a:p>
                      <a:pPr algn="ctr"/>
                      <a:r>
                        <a:rPr lang="pt-BR" sz="1800" dirty="0">
                          <a:latin typeface="Arial" panose="020B0604020202020204" pitchFamily="34" charset="0"/>
                          <a:cs typeface="Arial" panose="020B0604020202020204" pitchFamily="34" charset="0"/>
                        </a:rPr>
                        <a:t>135</a:t>
                      </a:r>
                    </a:p>
                  </a:txBody>
                  <a:tcPr anchor="ctr"/>
                </a:tc>
                <a:tc>
                  <a:txBody>
                    <a:bodyPr/>
                    <a:lstStyle/>
                    <a:p>
                      <a:pPr algn="ctr"/>
                      <a:r>
                        <a:rPr lang="pt-BR" sz="1800" dirty="0">
                          <a:latin typeface="Arial" panose="020B0604020202020204" pitchFamily="34" charset="0"/>
                          <a:cs typeface="Arial" panose="020B0604020202020204" pitchFamily="34" charset="0"/>
                        </a:rPr>
                        <a:t>170</a:t>
                      </a:r>
                    </a:p>
                  </a:txBody>
                  <a:tcPr anchor="ctr"/>
                </a:tc>
                <a:tc>
                  <a:txBody>
                    <a:bodyPr/>
                    <a:lstStyle/>
                    <a:p>
                      <a:pPr algn="ctr"/>
                      <a:r>
                        <a:rPr lang="pt-BR" sz="1800" dirty="0">
                          <a:latin typeface="Arial" panose="020B0604020202020204" pitchFamily="34" charset="0"/>
                          <a:cs typeface="Arial" panose="020B0604020202020204" pitchFamily="34" charset="0"/>
                        </a:rPr>
                        <a:t>100</a:t>
                      </a:r>
                    </a:p>
                  </a:txBody>
                  <a:tcPr anchor="ctr"/>
                </a:tc>
                <a:tc>
                  <a:txBody>
                    <a:bodyPr/>
                    <a:lstStyle/>
                    <a:p>
                      <a:pPr algn="ctr"/>
                      <a:r>
                        <a:rPr lang="pt-BR" sz="1800" dirty="0">
                          <a:latin typeface="Arial" panose="020B0604020202020204" pitchFamily="34" charset="0"/>
                          <a:cs typeface="Arial" panose="020B0604020202020204" pitchFamily="34" charset="0"/>
                        </a:rPr>
                        <a:t>142</a:t>
                      </a:r>
                    </a:p>
                  </a:txBody>
                  <a:tcPr anchor="ctr"/>
                </a:tc>
                <a:extLst>
                  <a:ext uri="{0D108BD9-81ED-4DB2-BD59-A6C34878D82A}">
                    <a16:rowId xmlns:a16="http://schemas.microsoft.com/office/drawing/2014/main" val="1155698563"/>
                  </a:ext>
                </a:extLst>
              </a:tr>
            </a:tbl>
          </a:graphicData>
        </a:graphic>
      </p:graphicFrame>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F7D63179-D66E-9942-C4F9-C7466CE3B0DC}"/>
                  </a:ext>
                </a:extLst>
              </p:cNvPr>
              <p:cNvSpPr txBox="1"/>
              <p:nvPr/>
            </p:nvSpPr>
            <p:spPr>
              <a:xfrm>
                <a:off x="6600056" y="4520166"/>
                <a:ext cx="5459672" cy="114108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d>
                        <m:dPr>
                          <m:begChr m:val=""/>
                          <m:endChr m:val="}"/>
                          <m:ctrlPr>
                            <a:rPr lang="pt-BR" b="0" i="1" smtClean="0">
                              <a:latin typeface="Cambria Math" panose="02040503050406030204" pitchFamily="18" charset="0"/>
                            </a:rPr>
                          </m:ctrlPr>
                        </m:dPr>
                        <m:e>
                          <m:f>
                            <m:fPr>
                              <m:type m:val="noBar"/>
                              <m:ctrlPr>
                                <a:rPr lang="pt-BR" b="0" i="1" smtClean="0">
                                  <a:latin typeface="Cambria Math" panose="02040503050406030204" pitchFamily="18" charset="0"/>
                                </a:rPr>
                              </m:ctrlPr>
                            </m:fPr>
                            <m:num>
                              <m:r>
                                <a:rPr lang="pt-BR" b="0" i="1" smtClean="0">
                                  <a:latin typeface="Cambria Math" panose="02040503050406030204" pitchFamily="18" charset="0"/>
                                </a:rPr>
                                <m:t>𝑀𝑎𝑖𝑜𝑟</m:t>
                              </m:r>
                              <m:r>
                                <a:rPr lang="pt-BR" b="0" i="1" smtClean="0">
                                  <a:latin typeface="Cambria Math" panose="02040503050406030204" pitchFamily="18" charset="0"/>
                                </a:rPr>
                                <m:t> </m:t>
                              </m:r>
                              <m:r>
                                <a:rPr lang="pt-BR" b="0" i="1" smtClean="0">
                                  <a:latin typeface="Cambria Math" panose="02040503050406030204" pitchFamily="18" charset="0"/>
                                </a:rPr>
                                <m:t>𝑣𝑎𝑙𝑜𝑟</m:t>
                              </m:r>
                              <m:r>
                                <a:rPr lang="pt-BR" b="0" i="1" smtClean="0">
                                  <a:latin typeface="Cambria Math" panose="02040503050406030204" pitchFamily="18" charset="0"/>
                                </a:rPr>
                                <m:t>:100</m:t>
                              </m:r>
                            </m:num>
                            <m:den>
                              <m:r>
                                <a:rPr lang="pt-BR" b="0" i="1" smtClean="0">
                                  <a:latin typeface="Cambria Math" panose="02040503050406030204" pitchFamily="18" charset="0"/>
                                </a:rPr>
                                <m:t>𝑀𝑒𝑛𝑜𝑟</m:t>
                              </m:r>
                              <m:r>
                                <a:rPr lang="pt-BR" b="0" i="1" smtClean="0">
                                  <a:latin typeface="Cambria Math" panose="02040503050406030204" pitchFamily="18" charset="0"/>
                                </a:rPr>
                                <m:t> </m:t>
                              </m:r>
                              <m:r>
                                <a:rPr lang="pt-BR" b="0" i="1" smtClean="0">
                                  <a:latin typeface="Cambria Math" panose="02040503050406030204" pitchFamily="18" charset="0"/>
                                </a:rPr>
                                <m:t>𝑣𝑎𝑙𝑜𝑟</m:t>
                              </m:r>
                              <m:r>
                                <a:rPr lang="pt-BR" b="0" i="1" smtClean="0">
                                  <a:latin typeface="Cambria Math" panose="02040503050406030204" pitchFamily="18" charset="0"/>
                                </a:rPr>
                                <m:t>:170</m:t>
                              </m:r>
                            </m:den>
                          </m:f>
                        </m:e>
                      </m:d>
                      <m:r>
                        <a:rPr lang="pt-BR" b="0" i="1" smtClean="0">
                          <a:latin typeface="Cambria Math" panose="02040503050406030204" pitchFamily="18" charset="0"/>
                        </a:rPr>
                        <m:t>𝐴𝑚𝑝𝑙𝑖𝑡𝑢𝑑𝑎𝑑𝑒</m:t>
                      </m:r>
                      <m:r>
                        <a:rPr lang="pt-BR" b="0" i="1" smtClean="0">
                          <a:latin typeface="Cambria Math" panose="02040503050406030204" pitchFamily="18" charset="0"/>
                        </a:rPr>
                        <m:t>=170−100=70</m:t>
                      </m:r>
                    </m:oMath>
                  </m:oMathPara>
                </a14:m>
                <a:endParaRPr lang="pt-BR" dirty="0">
                  <a:highlight>
                    <a:srgbClr val="FFFF00"/>
                  </a:highlight>
                </a:endParaRPr>
              </a:p>
            </p:txBody>
          </p:sp>
        </mc:Choice>
        <mc:Fallback xmlns="">
          <p:sp>
            <p:nvSpPr>
              <p:cNvPr id="3" name="CaixaDeTexto 2">
                <a:extLst>
                  <a:ext uri="{FF2B5EF4-FFF2-40B4-BE49-F238E27FC236}">
                    <a16:creationId xmlns:a16="http://schemas.microsoft.com/office/drawing/2014/main" id="{F7D63179-D66E-9942-C4F9-C7466CE3B0DC}"/>
                  </a:ext>
                </a:extLst>
              </p:cNvPr>
              <p:cNvSpPr txBox="1">
                <a:spLocks noRot="1" noChangeAspect="1" noMove="1" noResize="1" noEditPoints="1" noAdjustHandles="1" noChangeArrowheads="1" noChangeShapeType="1" noTextEdit="1"/>
              </p:cNvSpPr>
              <p:nvPr/>
            </p:nvSpPr>
            <p:spPr>
              <a:xfrm>
                <a:off x="6600056" y="4520166"/>
                <a:ext cx="5459672" cy="1141082"/>
              </a:xfrm>
              <a:prstGeom prst="rect">
                <a:avLst/>
              </a:prstGeom>
              <a:blipFill>
                <a:blip r:embed="rId4"/>
                <a:stretch>
                  <a:fillRect l="-1004" t="-2646"/>
                </a:stretch>
              </a:blipFill>
              <a:ln w="6350">
                <a:solidFill>
                  <a:schemeClr val="tx1">
                    <a:lumMod val="50000"/>
                    <a:lumOff val="50000"/>
                  </a:schemeClr>
                </a:solidFill>
              </a:ln>
            </p:spPr>
            <p:txBody>
              <a:bodyPr/>
              <a:lstStyle/>
              <a:p>
                <a:r>
                  <a:rPr lang="pt-BR">
                    <a:noFill/>
                  </a:rPr>
                  <a:t> </a:t>
                </a:r>
              </a:p>
            </p:txBody>
          </p:sp>
        </mc:Fallback>
      </mc:AlternateContent>
      <p:pic>
        <p:nvPicPr>
          <p:cNvPr id="7" name="Picture 6">
            <a:extLst>
              <a:ext uri="{FF2B5EF4-FFF2-40B4-BE49-F238E27FC236}">
                <a16:creationId xmlns:a16="http://schemas.microsoft.com/office/drawing/2014/main" id="{BFF43D0E-ED51-3C47-66A8-B9EFE8825656}"/>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68DFD29-E82B-D9B6-3CB4-ABE1E4E0BE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3501008"/>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95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C354-3A92-DA36-2199-77AA60E7EC64}"/>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632036D5-F997-2468-CE1C-8926F598D277}"/>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9</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José é violonista e pesquisou o preço de um determinado modelo de violão em quatro lojas. Observe, no quadro abaixo, os preços que José obteve em sua pesquisa. De acordo com essa pesquisa, qual é a média de preço desse modelo de violão?</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R$ 1 074,75</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R$ 1 097,50</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R$ 1 250,50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R$ 2 195,00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R$ 4 390,00</a:t>
            </a:r>
          </a:p>
        </p:txBody>
      </p:sp>
      <p:cxnSp>
        <p:nvCxnSpPr>
          <p:cNvPr id="2" name="Conector reto 1">
            <a:extLst>
              <a:ext uri="{FF2B5EF4-FFF2-40B4-BE49-F238E27FC236}">
                <a16:creationId xmlns:a16="http://schemas.microsoft.com/office/drawing/2014/main" id="{70EE73B5-EB28-3CDD-CDFB-6C672F6967EF}"/>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0D031D5C-B3DE-4FDB-CB57-EC900DEE00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A6690BA3-843D-2B5D-336E-77F9F0C0A7C2}"/>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0FFD912-4713-57CC-990F-E6C6E1EEEAEC}"/>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5243BB64-BC11-1A88-09A3-02DF0E8060BC}"/>
              </a:ext>
            </a:extLst>
          </p:cNvPr>
          <p:cNvGraphicFramePr>
            <a:graphicFrameLocks noGrp="1"/>
          </p:cNvGraphicFramePr>
          <p:nvPr>
            <p:extLst>
              <p:ext uri="{D42A27DB-BD31-4B8C-83A1-F6EECF244321}">
                <p14:modId xmlns:p14="http://schemas.microsoft.com/office/powerpoint/2010/main" val="614772920"/>
              </p:ext>
            </p:extLst>
          </p:nvPr>
        </p:nvGraphicFramePr>
        <p:xfrm>
          <a:off x="5087888" y="3495288"/>
          <a:ext cx="6984776" cy="365760"/>
        </p:xfrm>
        <a:graphic>
          <a:graphicData uri="http://schemas.openxmlformats.org/drawingml/2006/table">
            <a:tbl>
              <a:tblPr firstRow="1" bandRow="1">
                <a:tableStyleId>{5C22544A-7EE6-4342-B048-85BDC9FD1C3A}</a:tableStyleId>
              </a:tblPr>
              <a:tblGrid>
                <a:gridCol w="1746194">
                  <a:extLst>
                    <a:ext uri="{9D8B030D-6E8A-4147-A177-3AD203B41FA5}">
                      <a16:colId xmlns:a16="http://schemas.microsoft.com/office/drawing/2014/main" val="905070737"/>
                    </a:ext>
                  </a:extLst>
                </a:gridCol>
                <a:gridCol w="1746194">
                  <a:extLst>
                    <a:ext uri="{9D8B030D-6E8A-4147-A177-3AD203B41FA5}">
                      <a16:colId xmlns:a16="http://schemas.microsoft.com/office/drawing/2014/main" val="3401484996"/>
                    </a:ext>
                  </a:extLst>
                </a:gridCol>
                <a:gridCol w="1746194">
                  <a:extLst>
                    <a:ext uri="{9D8B030D-6E8A-4147-A177-3AD203B41FA5}">
                      <a16:colId xmlns:a16="http://schemas.microsoft.com/office/drawing/2014/main" val="2634156860"/>
                    </a:ext>
                  </a:extLst>
                </a:gridCol>
                <a:gridCol w="1746194">
                  <a:extLst>
                    <a:ext uri="{9D8B030D-6E8A-4147-A177-3AD203B41FA5}">
                      <a16:colId xmlns:a16="http://schemas.microsoft.com/office/drawing/2014/main" val="2055591658"/>
                    </a:ext>
                  </a:extLst>
                </a:gridCol>
              </a:tblGrid>
              <a:tr h="315000">
                <a:tc>
                  <a:txBody>
                    <a:bodyPr/>
                    <a:lstStyle/>
                    <a:p>
                      <a:pPr algn="ctr"/>
                      <a:r>
                        <a:rPr lang="pt-BR" sz="1800" b="1" dirty="0">
                          <a:latin typeface="Arial" panose="020B0604020202020204" pitchFamily="34" charset="0"/>
                          <a:cs typeface="Arial" panose="020B0604020202020204" pitchFamily="34" charset="0"/>
                        </a:rPr>
                        <a:t>R$ 990,00</a:t>
                      </a:r>
                    </a:p>
                  </a:txBody>
                  <a:tcPr anchor="ctr"/>
                </a:tc>
                <a:tc>
                  <a:txBody>
                    <a:bodyPr/>
                    <a:lstStyle/>
                    <a:p>
                      <a:pPr algn="ctr"/>
                      <a:r>
                        <a:rPr lang="pt-BR" sz="1800" b="1" dirty="0">
                          <a:latin typeface="Arial" panose="020B0604020202020204" pitchFamily="34" charset="0"/>
                          <a:cs typeface="Arial" panose="020B0604020202020204" pitchFamily="34" charset="0"/>
                        </a:rPr>
                        <a:t>R$ 1 050,00</a:t>
                      </a:r>
                    </a:p>
                  </a:txBody>
                  <a:tcPr anchor="ctr"/>
                </a:tc>
                <a:tc>
                  <a:txBody>
                    <a:bodyPr/>
                    <a:lstStyle/>
                    <a:p>
                      <a:pPr algn="ctr"/>
                      <a:r>
                        <a:rPr lang="pt-BR" sz="1800" b="1" dirty="0">
                          <a:latin typeface="Arial" panose="020B0604020202020204" pitchFamily="34" charset="0"/>
                          <a:cs typeface="Arial" panose="020B0604020202020204" pitchFamily="34" charset="0"/>
                        </a:rPr>
                        <a:t>R$ 1 250,50</a:t>
                      </a:r>
                    </a:p>
                  </a:txBody>
                  <a:tcPr anchor="ctr"/>
                </a:tc>
                <a:tc>
                  <a:txBody>
                    <a:bodyPr/>
                    <a:lstStyle/>
                    <a:p>
                      <a:pPr algn="ctr"/>
                      <a:r>
                        <a:rPr lang="pt-BR" sz="1800" b="1" dirty="0">
                          <a:latin typeface="Arial" panose="020B0604020202020204" pitchFamily="34" charset="0"/>
                          <a:cs typeface="Arial" panose="020B0604020202020204" pitchFamily="34" charset="0"/>
                        </a:rPr>
                        <a:t>R$ 1 099,50</a:t>
                      </a:r>
                    </a:p>
                  </a:txBody>
                  <a:tcPr anchor="ctr"/>
                </a:tc>
                <a:extLst>
                  <a:ext uri="{0D108BD9-81ED-4DB2-BD59-A6C34878D82A}">
                    <a16:rowId xmlns:a16="http://schemas.microsoft.com/office/drawing/2014/main" val="1513023108"/>
                  </a:ext>
                </a:extLst>
              </a:tr>
            </a:tbl>
          </a:graphicData>
        </a:graphic>
      </p:graphicFrame>
      <p:pic>
        <p:nvPicPr>
          <p:cNvPr id="6" name="Picture 6">
            <a:extLst>
              <a:ext uri="{FF2B5EF4-FFF2-40B4-BE49-F238E27FC236}">
                <a16:creationId xmlns:a16="http://schemas.microsoft.com/office/drawing/2014/main" id="{C36D04F9-D9DF-473A-BC63-E0003D233B48}"/>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1709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036EA-CA68-D4DB-97DA-1C0AE3D22EB9}"/>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E38DE9D4-A22F-E47C-7FB1-B318E12D25D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População &amp; Amostra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População</a:t>
            </a:r>
            <a:r>
              <a:rPr lang="pt-BR" sz="2000" dirty="0">
                <a:solidFill>
                  <a:schemeClr val="tx1"/>
                </a:solidFill>
                <a:latin typeface="Arial" panose="020B0604020202020204" pitchFamily="34" charset="0"/>
                <a:cs typeface="Arial" panose="020B0604020202020204" pitchFamily="34" charset="0"/>
              </a:rPr>
              <a:t>: Conjunto total de todos os elementos ou indivíduos que compartilham de uma característica e que desejamos estudar. </a:t>
            </a:r>
            <a:r>
              <a:rPr lang="pt-BR" sz="2000" i="1" dirty="0">
                <a:solidFill>
                  <a:schemeClr val="tx1"/>
                </a:solidFill>
                <a:latin typeface="Arial" panose="020B0604020202020204" pitchFamily="34" charset="0"/>
                <a:cs typeface="Arial" panose="020B0604020202020204" pitchFamily="34" charset="0"/>
              </a:rPr>
              <a:t>(Exemplo: Todos os eleitores de um país)</a:t>
            </a:r>
            <a:r>
              <a:rPr lang="pt-BR" sz="2000" dirty="0">
                <a:solidFill>
                  <a:schemeClr val="tx1"/>
                </a:solidFill>
                <a:latin typeface="Arial" panose="020B0604020202020204" pitchFamily="34" charset="0"/>
                <a:cs typeface="Arial" panose="020B0604020202020204" pitchFamily="34" charset="0"/>
              </a:rPr>
              <a:t>.</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Amostra</a:t>
            </a:r>
            <a:r>
              <a:rPr lang="pt-BR" sz="2000" dirty="0">
                <a:solidFill>
                  <a:schemeClr val="tx1"/>
                </a:solidFill>
                <a:latin typeface="Arial" panose="020B0604020202020204" pitchFamily="34" charset="0"/>
                <a:cs typeface="Arial" panose="020B0604020202020204" pitchFamily="34" charset="0"/>
              </a:rPr>
              <a:t>: Uma parte menor e selecionada desse grupo total. Ela precisa ser representativa para que o resultado seja confiável. </a:t>
            </a:r>
            <a:r>
              <a:rPr lang="pt-BR" sz="2000" i="1" dirty="0">
                <a:solidFill>
                  <a:schemeClr val="tx1"/>
                </a:solidFill>
                <a:latin typeface="Arial" panose="020B0604020202020204" pitchFamily="34" charset="0"/>
                <a:cs typeface="Arial" panose="020B0604020202020204" pitchFamily="34" charset="0"/>
              </a:rPr>
              <a:t>(Exemplo: 2.000 eleitores entrevistados).</a:t>
            </a: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58CB5B22-A013-6BB7-3A59-2D46AA58DC1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7A983CB-71C9-6D02-9780-B56788E9B8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AAC74CA-7B61-8DE1-4E71-87D5339A840A}"/>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A755B4A6-5D11-7135-66CC-233A4A4A656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0A7A3EF1-191A-C95D-99BC-62B687C46393}"/>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656040"/>
      </p:ext>
    </p:extLst>
  </p:cSld>
  <p:clrMapOvr>
    <a:masterClrMapping/>
  </p:clrMapOvr>
  <p:transition spd="slow" advTm="420000">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BC867-76E5-2E88-B778-34A822B2BD26}"/>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38357B08-C86D-F495-1E01-F5558844B9CB}"/>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9</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José é violonista e pesquisou o preço de um determinado modelo de violão em quatro lojas. Observe, no quadro abaixo, os preços que José obteve em sua pesquisa. De acordo com essa pesquisa, qual é a média de preço desse modelo de violão?</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R$ 1 074,75</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R$ 1 097,50</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R$ 1 250,50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R$ 2 195,00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R$ 4 390,00</a:t>
            </a:r>
          </a:p>
        </p:txBody>
      </p:sp>
      <p:cxnSp>
        <p:nvCxnSpPr>
          <p:cNvPr id="2" name="Conector reto 1">
            <a:extLst>
              <a:ext uri="{FF2B5EF4-FFF2-40B4-BE49-F238E27FC236}">
                <a16:creationId xmlns:a16="http://schemas.microsoft.com/office/drawing/2014/main" id="{72C1B8D4-C1C6-056F-6A13-C1FA1D35E307}"/>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19D9B4E8-F804-3BF6-A8BC-6667378D06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DB3FB20D-1D24-3C9A-9330-DF24E46C77BF}"/>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430FE7C-934C-F5BA-4281-9837F5FDEA5E}"/>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91DB9163-2C06-7A2B-0F8B-DC7303D45C49}"/>
              </a:ext>
            </a:extLst>
          </p:cNvPr>
          <p:cNvGraphicFramePr>
            <a:graphicFrameLocks noGrp="1"/>
          </p:cNvGraphicFramePr>
          <p:nvPr/>
        </p:nvGraphicFramePr>
        <p:xfrm>
          <a:off x="5087888" y="3495288"/>
          <a:ext cx="6984776" cy="365760"/>
        </p:xfrm>
        <a:graphic>
          <a:graphicData uri="http://schemas.openxmlformats.org/drawingml/2006/table">
            <a:tbl>
              <a:tblPr firstRow="1" bandRow="1">
                <a:tableStyleId>{5C22544A-7EE6-4342-B048-85BDC9FD1C3A}</a:tableStyleId>
              </a:tblPr>
              <a:tblGrid>
                <a:gridCol w="1746194">
                  <a:extLst>
                    <a:ext uri="{9D8B030D-6E8A-4147-A177-3AD203B41FA5}">
                      <a16:colId xmlns:a16="http://schemas.microsoft.com/office/drawing/2014/main" val="905070737"/>
                    </a:ext>
                  </a:extLst>
                </a:gridCol>
                <a:gridCol w="1746194">
                  <a:extLst>
                    <a:ext uri="{9D8B030D-6E8A-4147-A177-3AD203B41FA5}">
                      <a16:colId xmlns:a16="http://schemas.microsoft.com/office/drawing/2014/main" val="3401484996"/>
                    </a:ext>
                  </a:extLst>
                </a:gridCol>
                <a:gridCol w="1746194">
                  <a:extLst>
                    <a:ext uri="{9D8B030D-6E8A-4147-A177-3AD203B41FA5}">
                      <a16:colId xmlns:a16="http://schemas.microsoft.com/office/drawing/2014/main" val="2634156860"/>
                    </a:ext>
                  </a:extLst>
                </a:gridCol>
                <a:gridCol w="1746194">
                  <a:extLst>
                    <a:ext uri="{9D8B030D-6E8A-4147-A177-3AD203B41FA5}">
                      <a16:colId xmlns:a16="http://schemas.microsoft.com/office/drawing/2014/main" val="2055591658"/>
                    </a:ext>
                  </a:extLst>
                </a:gridCol>
              </a:tblGrid>
              <a:tr h="315000">
                <a:tc>
                  <a:txBody>
                    <a:bodyPr/>
                    <a:lstStyle/>
                    <a:p>
                      <a:pPr algn="ctr"/>
                      <a:r>
                        <a:rPr lang="pt-BR" sz="1800" b="1" dirty="0">
                          <a:latin typeface="Arial" panose="020B0604020202020204" pitchFamily="34" charset="0"/>
                          <a:cs typeface="Arial" panose="020B0604020202020204" pitchFamily="34" charset="0"/>
                        </a:rPr>
                        <a:t>R$ 990,00</a:t>
                      </a:r>
                    </a:p>
                  </a:txBody>
                  <a:tcPr anchor="ctr"/>
                </a:tc>
                <a:tc>
                  <a:txBody>
                    <a:bodyPr/>
                    <a:lstStyle/>
                    <a:p>
                      <a:pPr algn="ctr"/>
                      <a:r>
                        <a:rPr lang="pt-BR" sz="1800" b="1" dirty="0">
                          <a:latin typeface="Arial" panose="020B0604020202020204" pitchFamily="34" charset="0"/>
                          <a:cs typeface="Arial" panose="020B0604020202020204" pitchFamily="34" charset="0"/>
                        </a:rPr>
                        <a:t>R$ 1 050,00</a:t>
                      </a:r>
                    </a:p>
                  </a:txBody>
                  <a:tcPr anchor="ctr"/>
                </a:tc>
                <a:tc>
                  <a:txBody>
                    <a:bodyPr/>
                    <a:lstStyle/>
                    <a:p>
                      <a:pPr algn="ctr"/>
                      <a:r>
                        <a:rPr lang="pt-BR" sz="1800" b="1" dirty="0">
                          <a:latin typeface="Arial" panose="020B0604020202020204" pitchFamily="34" charset="0"/>
                          <a:cs typeface="Arial" panose="020B0604020202020204" pitchFamily="34" charset="0"/>
                        </a:rPr>
                        <a:t>R$ 1 250,50</a:t>
                      </a:r>
                    </a:p>
                  </a:txBody>
                  <a:tcPr anchor="ctr"/>
                </a:tc>
                <a:tc>
                  <a:txBody>
                    <a:bodyPr/>
                    <a:lstStyle/>
                    <a:p>
                      <a:pPr algn="ctr"/>
                      <a:r>
                        <a:rPr lang="pt-BR" sz="1800" b="1" dirty="0">
                          <a:latin typeface="Arial" panose="020B0604020202020204" pitchFamily="34" charset="0"/>
                          <a:cs typeface="Arial" panose="020B0604020202020204" pitchFamily="34" charset="0"/>
                        </a:rPr>
                        <a:t>R$ 1 099,50</a:t>
                      </a:r>
                    </a:p>
                  </a:txBody>
                  <a:tcPr anchor="ctr"/>
                </a:tc>
                <a:extLst>
                  <a:ext uri="{0D108BD9-81ED-4DB2-BD59-A6C34878D82A}">
                    <a16:rowId xmlns:a16="http://schemas.microsoft.com/office/drawing/2014/main" val="1513023108"/>
                  </a:ext>
                </a:extLst>
              </a:tr>
            </a:tbl>
          </a:graphicData>
        </a:graphic>
      </p:graphicFrame>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F049FF6A-F67C-3F8A-268E-5A3A23592AEA}"/>
                  </a:ext>
                </a:extLst>
              </p:cNvPr>
              <p:cNvSpPr txBox="1"/>
              <p:nvPr/>
            </p:nvSpPr>
            <p:spPr>
              <a:xfrm>
                <a:off x="5879976" y="3956151"/>
                <a:ext cx="6179752" cy="106747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𝑀</m:t>
                      </m:r>
                      <m:r>
                        <a:rPr lang="pt-BR" b="0" i="1" smtClean="0">
                          <a:latin typeface="Cambria Math" panose="02040503050406030204" pitchFamily="18" charset="0"/>
                        </a:rPr>
                        <m:t>é</m:t>
                      </m:r>
                      <m:r>
                        <a:rPr lang="pt-BR" b="0" i="1" smtClean="0">
                          <a:latin typeface="Cambria Math" panose="02040503050406030204" pitchFamily="18" charset="0"/>
                        </a:rPr>
                        <m:t>𝑑𝑖𝑎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990+1050+1250,5+1099,5</m:t>
                          </m:r>
                        </m:num>
                        <m:den>
                          <m:r>
                            <a:rPr lang="pt-BR" b="0" i="1" smtClean="0">
                              <a:latin typeface="Cambria Math" panose="02040503050406030204" pitchFamily="18" charset="0"/>
                            </a:rPr>
                            <m:t>4</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4390</m:t>
                          </m:r>
                        </m:num>
                        <m:den>
                          <m:r>
                            <a:rPr lang="pt-BR" b="0" i="1" smtClean="0">
                              <a:latin typeface="Cambria Math" panose="02040503050406030204" pitchFamily="18" charset="0"/>
                            </a:rPr>
                            <m:t>4</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1097,50</m:t>
                      </m:r>
                    </m:oMath>
                  </m:oMathPara>
                </a14:m>
                <a:endParaRPr lang="pt-BR" dirty="0">
                  <a:highlight>
                    <a:srgbClr val="FFFF00"/>
                  </a:highlight>
                </a:endParaRPr>
              </a:p>
            </p:txBody>
          </p:sp>
        </mc:Choice>
        <mc:Fallback xmlns="">
          <p:sp>
            <p:nvSpPr>
              <p:cNvPr id="7" name="CaixaDeTexto 6">
                <a:extLst>
                  <a:ext uri="{FF2B5EF4-FFF2-40B4-BE49-F238E27FC236}">
                    <a16:creationId xmlns:a16="http://schemas.microsoft.com/office/drawing/2014/main" id="{F049FF6A-F67C-3F8A-268E-5A3A23592AEA}"/>
                  </a:ext>
                </a:extLst>
              </p:cNvPr>
              <p:cNvSpPr txBox="1">
                <a:spLocks noRot="1" noChangeAspect="1" noMove="1" noResize="1" noEditPoints="1" noAdjustHandles="1" noChangeArrowheads="1" noChangeShapeType="1" noTextEdit="1"/>
              </p:cNvSpPr>
              <p:nvPr/>
            </p:nvSpPr>
            <p:spPr>
              <a:xfrm>
                <a:off x="5879976" y="3956151"/>
                <a:ext cx="6179752" cy="1067472"/>
              </a:xfrm>
              <a:prstGeom prst="rect">
                <a:avLst/>
              </a:prstGeom>
              <a:blipFill>
                <a:blip r:embed="rId4"/>
                <a:stretch>
                  <a:fillRect l="-888" t="-3409"/>
                </a:stretch>
              </a:blipFill>
              <a:ln w="6350">
                <a:solidFill>
                  <a:schemeClr val="tx1">
                    <a:lumMod val="50000"/>
                    <a:lumOff val="50000"/>
                  </a:schemeClr>
                </a:solidFill>
              </a:ln>
            </p:spPr>
            <p:txBody>
              <a:bodyPr/>
              <a:lstStyle/>
              <a:p>
                <a:r>
                  <a:rPr lang="pt-BR">
                    <a:noFill/>
                  </a:rPr>
                  <a:t> </a:t>
                </a:r>
              </a:p>
            </p:txBody>
          </p:sp>
        </mc:Fallback>
      </mc:AlternateContent>
      <p:pic>
        <p:nvPicPr>
          <p:cNvPr id="3" name="Picture 6">
            <a:extLst>
              <a:ext uri="{FF2B5EF4-FFF2-40B4-BE49-F238E27FC236}">
                <a16:creationId xmlns:a16="http://schemas.microsoft.com/office/drawing/2014/main" id="{64F153B4-22C8-D7FA-8D68-A687F83065C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32A1598-15DF-DAA6-C174-1E82627219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3861048"/>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69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3E84-99A1-C54A-D4E3-74A34126EB0E}"/>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0250F542-357C-B673-3D74-5233FBF60B43}"/>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10</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Observe, no quadro abaixo, a quantidade de gols que uma equipe de futebol brasileira sofreu nos seus últimos 10 jogos. Qual é o número que corresponde à mediana dessas quantidades de gols sofridos?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2</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4</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5</a:t>
            </a:r>
          </a:p>
        </p:txBody>
      </p:sp>
      <p:cxnSp>
        <p:nvCxnSpPr>
          <p:cNvPr id="2" name="Conector reto 1">
            <a:extLst>
              <a:ext uri="{FF2B5EF4-FFF2-40B4-BE49-F238E27FC236}">
                <a16:creationId xmlns:a16="http://schemas.microsoft.com/office/drawing/2014/main" id="{481F874F-7CF2-26CF-AB06-EB9510A74AB5}"/>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4A0195F8-D8F6-76E8-0034-6EF135D80D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FE31D9D-768F-36B6-D150-5B9A719194E7}"/>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EC4034C-E2FB-AA88-2E47-A67F56D77F41}"/>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1A0CEB21-F167-91E8-08A1-8284B53D4B3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CFE502F-FDAD-F1CA-8E5A-6C0DE6D7A876}"/>
              </a:ext>
            </a:extLst>
          </p:cNvPr>
          <p:cNvSpPr txBox="1"/>
          <p:nvPr/>
        </p:nvSpPr>
        <p:spPr>
          <a:xfrm>
            <a:off x="9032063" y="3140968"/>
            <a:ext cx="3040601" cy="400110"/>
          </a:xfrm>
          <a:prstGeom prst="rect">
            <a:avLst/>
          </a:prstGeom>
          <a:solidFill>
            <a:schemeClr val="accent1"/>
          </a:solidFill>
          <a:ln>
            <a:solidFill>
              <a:srgbClr val="C00000"/>
            </a:solidFill>
          </a:ln>
        </p:spPr>
        <p:txBody>
          <a:bodyPr wrap="square" rtlCol="0">
            <a:spAutoFit/>
          </a:bodyPr>
          <a:lstStyle/>
          <a:p>
            <a:pPr algn="ctr"/>
            <a:r>
              <a:rPr lang="pt-BR" sz="2000" b="1" dirty="0">
                <a:solidFill>
                  <a:schemeClr val="bg1"/>
                </a:solidFill>
                <a:latin typeface="Arial" panose="020B0604020202020204" pitchFamily="34" charset="0"/>
                <a:cs typeface="Arial" panose="020B0604020202020204" pitchFamily="34" charset="0"/>
              </a:rPr>
              <a:t>5, 3, 1, 4, 5, 3, 1, 0, 0, 1</a:t>
            </a:r>
          </a:p>
        </p:txBody>
      </p:sp>
    </p:spTree>
    <p:extLst>
      <p:ext uri="{BB962C8B-B14F-4D97-AF65-F5344CB8AC3E}">
        <p14:creationId xmlns:p14="http://schemas.microsoft.com/office/powerpoint/2010/main" val="950180153"/>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CC42-1D1B-1C37-C0FB-7A6947E6E41C}"/>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D49B8529-5EA8-0423-1BCE-4D17BFB6B69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10</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Observe, no quadro abaixo, a quantidade de gols que uma equipe de futebol brasileira sofreu nos seus últimos 10 jogos. Qual é o número que corresponde à mediana dessas quantidades de gols sofridos?</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1</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2</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4</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5</a:t>
            </a:r>
          </a:p>
        </p:txBody>
      </p:sp>
      <p:cxnSp>
        <p:nvCxnSpPr>
          <p:cNvPr id="2" name="Conector reto 1">
            <a:extLst>
              <a:ext uri="{FF2B5EF4-FFF2-40B4-BE49-F238E27FC236}">
                <a16:creationId xmlns:a16="http://schemas.microsoft.com/office/drawing/2014/main" id="{B7DA37DB-0E60-E420-E829-8E73AEB185AB}"/>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F1BDF00F-8055-22DA-DCD3-9ADBCC073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27AD2D95-2F2A-9BE4-1620-55B5403BF368}"/>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E45DDDCB-2959-216D-BFAF-A3048D2D7F9A}"/>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1DA34696-14BE-49DD-B2A5-216A77EEB8DF}"/>
              </a:ext>
            </a:extLst>
          </p:cNvPr>
          <p:cNvSpPr txBox="1"/>
          <p:nvPr/>
        </p:nvSpPr>
        <p:spPr>
          <a:xfrm>
            <a:off x="9032063" y="3140968"/>
            <a:ext cx="3040601" cy="400110"/>
          </a:xfrm>
          <a:prstGeom prst="rect">
            <a:avLst/>
          </a:prstGeom>
          <a:solidFill>
            <a:schemeClr val="accent1"/>
          </a:solidFill>
          <a:ln>
            <a:solidFill>
              <a:srgbClr val="C00000"/>
            </a:solidFill>
          </a:ln>
        </p:spPr>
        <p:txBody>
          <a:bodyPr wrap="square" rtlCol="0">
            <a:spAutoFit/>
          </a:bodyPr>
          <a:lstStyle/>
          <a:p>
            <a:pPr algn="ctr"/>
            <a:r>
              <a:rPr lang="pt-BR" sz="2000" b="1" dirty="0">
                <a:solidFill>
                  <a:schemeClr val="bg1"/>
                </a:solidFill>
                <a:latin typeface="Arial" panose="020B0604020202020204" pitchFamily="34" charset="0"/>
                <a:cs typeface="Arial" panose="020B0604020202020204" pitchFamily="34" charset="0"/>
              </a:rPr>
              <a:t>5, 3, 1, 4, 5, 3, 1, 0, 0, 1</a:t>
            </a:r>
          </a:p>
        </p:txBody>
      </p:sp>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2988B444-C306-662A-E70A-C062BB02C9E5}"/>
                  </a:ext>
                </a:extLst>
              </p:cNvPr>
              <p:cNvSpPr txBox="1"/>
              <p:nvPr/>
            </p:nvSpPr>
            <p:spPr>
              <a:xfrm>
                <a:off x="6672064" y="3683320"/>
                <a:ext cx="5387664" cy="1041824"/>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0, 0, 1, 1, </m:t>
                      </m:r>
                      <m:r>
                        <a:rPr lang="pt-BR" b="0" i="1" smtClean="0">
                          <a:highlight>
                            <a:srgbClr val="FFFF00"/>
                          </a:highlight>
                          <a:latin typeface="Cambria Math" panose="02040503050406030204" pitchFamily="18" charset="0"/>
                        </a:rPr>
                        <m:t>1</m:t>
                      </m:r>
                      <m:r>
                        <a:rPr lang="pt-BR" b="0" i="1" smtClean="0">
                          <a:latin typeface="Cambria Math" panose="02040503050406030204" pitchFamily="18" charset="0"/>
                        </a:rPr>
                        <m:t>, </m:t>
                      </m:r>
                      <m:r>
                        <a:rPr lang="pt-BR" b="0" i="1" smtClean="0">
                          <a:highlight>
                            <a:srgbClr val="FFFF00"/>
                          </a:highlight>
                          <a:latin typeface="Cambria Math" panose="02040503050406030204" pitchFamily="18" charset="0"/>
                        </a:rPr>
                        <m:t>3</m:t>
                      </m:r>
                      <m:r>
                        <a:rPr lang="pt-BR" b="0" i="1" smtClean="0">
                          <a:latin typeface="Cambria Math" panose="02040503050406030204" pitchFamily="18" charset="0"/>
                        </a:rPr>
                        <m:t>, 3, 4, 5, 5  </m:t>
                      </m:r>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1+3</m:t>
                          </m:r>
                        </m:num>
                        <m:den>
                          <m:r>
                            <a:rPr lang="pt-BR" b="0" i="1" smtClean="0">
                              <a:latin typeface="Cambria Math" panose="02040503050406030204" pitchFamily="18" charset="0"/>
                            </a:rPr>
                            <m:t>2</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4</m:t>
                          </m:r>
                        </m:num>
                        <m:den>
                          <m:r>
                            <a:rPr lang="pt-BR" b="0" i="1" smtClean="0">
                              <a:latin typeface="Cambria Math" panose="02040503050406030204" pitchFamily="18" charset="0"/>
                            </a:rPr>
                            <m:t>2</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2</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2988B444-C306-662A-E70A-C062BB02C9E5}"/>
                  </a:ext>
                </a:extLst>
              </p:cNvPr>
              <p:cNvSpPr txBox="1">
                <a:spLocks noRot="1" noChangeAspect="1" noMove="1" noResize="1" noEditPoints="1" noAdjustHandles="1" noChangeArrowheads="1" noChangeShapeType="1" noTextEdit="1"/>
              </p:cNvSpPr>
              <p:nvPr/>
            </p:nvSpPr>
            <p:spPr>
              <a:xfrm>
                <a:off x="6672064" y="3683320"/>
                <a:ext cx="5387664" cy="1041824"/>
              </a:xfrm>
              <a:prstGeom prst="rect">
                <a:avLst/>
              </a:prstGeom>
              <a:blipFill>
                <a:blip r:embed="rId4"/>
                <a:stretch>
                  <a:fillRect l="-904" t="-2907"/>
                </a:stretch>
              </a:blipFill>
              <a:ln w="6350">
                <a:solidFill>
                  <a:schemeClr val="tx1">
                    <a:lumMod val="50000"/>
                    <a:lumOff val="50000"/>
                  </a:schemeClr>
                </a:solidFill>
              </a:ln>
            </p:spPr>
            <p:txBody>
              <a:bodyPr/>
              <a:lstStyle/>
              <a:p>
                <a:r>
                  <a:rPr lang="pt-BR">
                    <a:noFill/>
                  </a:rPr>
                  <a:t> </a:t>
                </a:r>
              </a:p>
            </p:txBody>
          </p:sp>
        </mc:Fallback>
      </mc:AlternateContent>
      <p:pic>
        <p:nvPicPr>
          <p:cNvPr id="7" name="Picture 6">
            <a:extLst>
              <a:ext uri="{FF2B5EF4-FFF2-40B4-BE49-F238E27FC236}">
                <a16:creationId xmlns:a16="http://schemas.microsoft.com/office/drawing/2014/main" id="{49695970-DE30-F92C-F42A-E66169EB100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D7B09EA-D55D-AAF8-D876-33B7559192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4267394"/>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10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93929-C92A-C86A-A25F-CAE41309EEE1}"/>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0D6FD361-5E2B-00A4-5711-6BA60F13AE6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Laura está fazendo uma pesquisa sobre alguns artistas indígenas contemporâneos da música. Em um aplicativo de música, ela fez um levantamento de quantas pessoas ouviram esses artistas em determinado mês. Observe abaixo esse levantamento.</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De acordo com esse levantamento, qual é a média de pessoas que ouviram esses artistas nesse mês?</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2 920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6 495</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6 550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7 220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9 610</a:t>
            </a:r>
          </a:p>
        </p:txBody>
      </p:sp>
      <p:cxnSp>
        <p:nvCxnSpPr>
          <p:cNvPr id="2" name="Conector reto 1">
            <a:extLst>
              <a:ext uri="{FF2B5EF4-FFF2-40B4-BE49-F238E27FC236}">
                <a16:creationId xmlns:a16="http://schemas.microsoft.com/office/drawing/2014/main" id="{367EE6CC-79C9-8E6E-5DB9-B6809AFDF069}"/>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232D031-3070-F3BF-04BC-0DF44CAED9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A0D3618-771C-91B9-1A05-2448DC93D430}"/>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D887DFE1-D34A-D09D-A8D3-A0C83E5DB7E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CB11A4FA-CD84-A56B-7956-E6EBA60AC561}"/>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67" r="967"/>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CE3BF840-6DF8-EC00-4701-FB8A108386EE}"/>
              </a:ext>
            </a:extLst>
          </p:cNvPr>
          <p:cNvGraphicFramePr>
            <a:graphicFrameLocks noGrp="1"/>
          </p:cNvGraphicFramePr>
          <p:nvPr>
            <p:extLst>
              <p:ext uri="{D42A27DB-BD31-4B8C-83A1-F6EECF244321}">
                <p14:modId xmlns:p14="http://schemas.microsoft.com/office/powerpoint/2010/main" val="1014961164"/>
              </p:ext>
            </p:extLst>
          </p:nvPr>
        </p:nvGraphicFramePr>
        <p:xfrm>
          <a:off x="7986664" y="4156288"/>
          <a:ext cx="4086000" cy="222504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515526086"/>
                    </a:ext>
                  </a:extLst>
                </a:gridCol>
                <a:gridCol w="2106000">
                  <a:extLst>
                    <a:ext uri="{9D8B030D-6E8A-4147-A177-3AD203B41FA5}">
                      <a16:colId xmlns:a16="http://schemas.microsoft.com/office/drawing/2014/main" val="2209247868"/>
                    </a:ext>
                  </a:extLst>
                </a:gridCol>
              </a:tblGrid>
              <a:tr h="370840">
                <a:tc>
                  <a:txBody>
                    <a:bodyPr/>
                    <a:lstStyle/>
                    <a:p>
                      <a:pPr algn="ctr"/>
                      <a:r>
                        <a:rPr lang="pt-BR" sz="1800" dirty="0">
                          <a:latin typeface="Arial" panose="020B0604020202020204" pitchFamily="34" charset="0"/>
                          <a:cs typeface="Arial" panose="020B0604020202020204" pitchFamily="34" charset="0"/>
                        </a:rPr>
                        <a:t>Artista indígena</a:t>
                      </a:r>
                    </a:p>
                  </a:txBody>
                  <a:tcPr anchor="ctr"/>
                </a:tc>
                <a:tc>
                  <a:txBody>
                    <a:bodyPr/>
                    <a:lstStyle/>
                    <a:p>
                      <a:pPr algn="ctr"/>
                      <a:r>
                        <a:rPr lang="pt-BR" sz="1800" dirty="0">
                          <a:latin typeface="Arial" panose="020B0604020202020204" pitchFamily="34" charset="0"/>
                          <a:cs typeface="Arial" panose="020B0604020202020204" pitchFamily="34" charset="0"/>
                        </a:rPr>
                        <a:t>Nº de Pessoas</a:t>
                      </a:r>
                    </a:p>
                  </a:txBody>
                  <a:tcPr anchor="ctr"/>
                </a:tc>
                <a:extLst>
                  <a:ext uri="{0D108BD9-81ED-4DB2-BD59-A6C34878D82A}">
                    <a16:rowId xmlns:a16="http://schemas.microsoft.com/office/drawing/2014/main" val="1672299828"/>
                  </a:ext>
                </a:extLst>
              </a:tr>
              <a:tr h="370840">
                <a:tc>
                  <a:txBody>
                    <a:bodyPr/>
                    <a:lstStyle/>
                    <a:p>
                      <a:r>
                        <a:rPr lang="pt-BR" sz="1800" dirty="0">
                          <a:latin typeface="Arial" panose="020B0604020202020204" pitchFamily="34" charset="0"/>
                          <a:cs typeface="Arial" panose="020B0604020202020204" pitchFamily="34" charset="0"/>
                        </a:rPr>
                        <a:t>Arandu </a:t>
                      </a:r>
                      <a:r>
                        <a:rPr lang="pt-BR" sz="1800" dirty="0" err="1">
                          <a:latin typeface="Arial" panose="020B0604020202020204" pitchFamily="34" charset="0"/>
                          <a:cs typeface="Arial" panose="020B0604020202020204" pitchFamily="34" charset="0"/>
                        </a:rPr>
                        <a:t>Arakuaa</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1 690</a:t>
                      </a:r>
                    </a:p>
                  </a:txBody>
                  <a:tcPr anchor="ctr"/>
                </a:tc>
                <a:extLst>
                  <a:ext uri="{0D108BD9-81ED-4DB2-BD59-A6C34878D82A}">
                    <a16:rowId xmlns:a16="http://schemas.microsoft.com/office/drawing/2014/main" val="2419709219"/>
                  </a:ext>
                </a:extLst>
              </a:tr>
              <a:tr h="370840">
                <a:tc>
                  <a:txBody>
                    <a:bodyPr/>
                    <a:lstStyle/>
                    <a:p>
                      <a:r>
                        <a:rPr lang="pt-BR" sz="1800" dirty="0" err="1">
                          <a:latin typeface="Arial" panose="020B0604020202020204" pitchFamily="34" charset="0"/>
                          <a:cs typeface="Arial" panose="020B0604020202020204" pitchFamily="34" charset="0"/>
                        </a:rPr>
                        <a:t>Owerá</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7 220</a:t>
                      </a:r>
                    </a:p>
                  </a:txBody>
                  <a:tcPr anchor="ctr"/>
                </a:tc>
                <a:extLst>
                  <a:ext uri="{0D108BD9-81ED-4DB2-BD59-A6C34878D82A}">
                    <a16:rowId xmlns:a16="http://schemas.microsoft.com/office/drawing/2014/main" val="2135401728"/>
                  </a:ext>
                </a:extLst>
              </a:tr>
              <a:tr h="370840">
                <a:tc>
                  <a:txBody>
                    <a:bodyPr/>
                    <a:lstStyle/>
                    <a:p>
                      <a:r>
                        <a:rPr lang="pt-BR" sz="1800" dirty="0" err="1">
                          <a:latin typeface="Arial" panose="020B0604020202020204" pitchFamily="34" charset="0"/>
                          <a:cs typeface="Arial" panose="020B0604020202020204" pitchFamily="34" charset="0"/>
                        </a:rPr>
                        <a:t>Djuena</a:t>
                      </a:r>
                      <a:r>
                        <a:rPr lang="pt-BR" sz="1800" dirty="0">
                          <a:latin typeface="Arial" panose="020B0604020202020204" pitchFamily="34" charset="0"/>
                          <a:cs typeface="Arial" panose="020B0604020202020204" pitchFamily="34" charset="0"/>
                        </a:rPr>
                        <a:t> Tikuna</a:t>
                      </a:r>
                    </a:p>
                  </a:txBody>
                  <a:tcPr anchor="ctr"/>
                </a:tc>
                <a:tc>
                  <a:txBody>
                    <a:bodyPr/>
                    <a:lstStyle/>
                    <a:p>
                      <a:pPr algn="ctr"/>
                      <a:r>
                        <a:rPr lang="pt-BR" sz="1800" dirty="0">
                          <a:latin typeface="Arial" panose="020B0604020202020204" pitchFamily="34" charset="0"/>
                          <a:cs typeface="Arial" panose="020B0604020202020204" pitchFamily="34" charset="0"/>
                        </a:rPr>
                        <a:t>2 920</a:t>
                      </a:r>
                    </a:p>
                  </a:txBody>
                  <a:tcPr anchor="ctr"/>
                </a:tc>
                <a:extLst>
                  <a:ext uri="{0D108BD9-81ED-4DB2-BD59-A6C34878D82A}">
                    <a16:rowId xmlns:a16="http://schemas.microsoft.com/office/drawing/2014/main" val="544371674"/>
                  </a:ext>
                </a:extLst>
              </a:tr>
              <a:tr h="370840">
                <a:tc>
                  <a:txBody>
                    <a:bodyPr/>
                    <a:lstStyle/>
                    <a:p>
                      <a:r>
                        <a:rPr lang="pt-BR" sz="1800" dirty="0" err="1">
                          <a:latin typeface="Arial" panose="020B0604020202020204" pitchFamily="34" charset="0"/>
                          <a:cs typeface="Arial" panose="020B0604020202020204" pitchFamily="34" charset="0"/>
                        </a:rPr>
                        <a:t>Brô</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Mc’s</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9 620</a:t>
                      </a:r>
                    </a:p>
                  </a:txBody>
                  <a:tcPr anchor="ctr"/>
                </a:tc>
                <a:extLst>
                  <a:ext uri="{0D108BD9-81ED-4DB2-BD59-A6C34878D82A}">
                    <a16:rowId xmlns:a16="http://schemas.microsoft.com/office/drawing/2014/main" val="4222156542"/>
                  </a:ext>
                </a:extLst>
              </a:tr>
              <a:tr h="370840">
                <a:tc>
                  <a:txBody>
                    <a:bodyPr/>
                    <a:lstStyle/>
                    <a:p>
                      <a:r>
                        <a:rPr lang="pt-BR" sz="1800" dirty="0">
                          <a:latin typeface="Arial" panose="020B0604020202020204" pitchFamily="34" charset="0"/>
                          <a:cs typeface="Arial" panose="020B0604020202020204" pitchFamily="34" charset="0"/>
                        </a:rPr>
                        <a:t>Kauê Guajajara</a:t>
                      </a:r>
                    </a:p>
                  </a:txBody>
                  <a:tcPr anchor="ctr"/>
                </a:tc>
                <a:tc>
                  <a:txBody>
                    <a:bodyPr/>
                    <a:lstStyle/>
                    <a:p>
                      <a:pPr algn="ctr"/>
                      <a:r>
                        <a:rPr lang="pt-BR" sz="1800" dirty="0">
                          <a:latin typeface="Arial" panose="020B0604020202020204" pitchFamily="34" charset="0"/>
                          <a:cs typeface="Arial" panose="020B0604020202020204" pitchFamily="34" charset="0"/>
                        </a:rPr>
                        <a:t>11 300</a:t>
                      </a:r>
                    </a:p>
                  </a:txBody>
                  <a:tcPr anchor="ctr"/>
                </a:tc>
                <a:extLst>
                  <a:ext uri="{0D108BD9-81ED-4DB2-BD59-A6C34878D82A}">
                    <a16:rowId xmlns:a16="http://schemas.microsoft.com/office/drawing/2014/main" val="1905603959"/>
                  </a:ext>
                </a:extLst>
              </a:tr>
            </a:tbl>
          </a:graphicData>
        </a:graphic>
      </p:graphicFrame>
    </p:spTree>
    <p:extLst>
      <p:ext uri="{BB962C8B-B14F-4D97-AF65-F5344CB8AC3E}">
        <p14:creationId xmlns:p14="http://schemas.microsoft.com/office/powerpoint/2010/main" val="383398155"/>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4D9C-5AC5-389D-966C-2E1457B3F9BD}"/>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52F339B7-A437-8204-8EA4-DB4A28B5413F}"/>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11</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Laura está fazendo uma pesquisa sobre alguns artistas indígenas contemporâneos da música. Em um aplicativo de música, ela fez um levantamento de quantas pessoas ouviram esses artistas em determinado mês. Observe abaixo esse levantamento.</a:t>
            </a: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De acordo com esse levantamento, qual é a média de pessoas que ouviram esses artistas nesse mês?</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2 920</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6 495</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6 550</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7 220</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9 610</a:t>
            </a:r>
          </a:p>
        </p:txBody>
      </p:sp>
      <p:cxnSp>
        <p:nvCxnSpPr>
          <p:cNvPr id="2" name="Conector reto 1">
            <a:extLst>
              <a:ext uri="{FF2B5EF4-FFF2-40B4-BE49-F238E27FC236}">
                <a16:creationId xmlns:a16="http://schemas.microsoft.com/office/drawing/2014/main" id="{D308CC5F-2947-6627-4301-65FACB35AC07}"/>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620BB6F-29D4-0601-5A3E-F30A548895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296AB8B-4C88-25F4-DA92-2A31530E899D}"/>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074D804-6CF1-0B36-DA71-5287F581E63D}"/>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21127A70-C723-F10E-9619-E63E11FFBDFA}"/>
              </a:ext>
            </a:extLst>
          </p:cNvPr>
          <p:cNvGraphicFramePr>
            <a:graphicFrameLocks noGrp="1"/>
          </p:cNvGraphicFramePr>
          <p:nvPr>
            <p:extLst>
              <p:ext uri="{D42A27DB-BD31-4B8C-83A1-F6EECF244321}">
                <p14:modId xmlns:p14="http://schemas.microsoft.com/office/powerpoint/2010/main" val="3652925996"/>
              </p:ext>
            </p:extLst>
          </p:nvPr>
        </p:nvGraphicFramePr>
        <p:xfrm>
          <a:off x="7986664" y="4156288"/>
          <a:ext cx="4086000" cy="222504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515526086"/>
                    </a:ext>
                  </a:extLst>
                </a:gridCol>
                <a:gridCol w="2106000">
                  <a:extLst>
                    <a:ext uri="{9D8B030D-6E8A-4147-A177-3AD203B41FA5}">
                      <a16:colId xmlns:a16="http://schemas.microsoft.com/office/drawing/2014/main" val="2209247868"/>
                    </a:ext>
                  </a:extLst>
                </a:gridCol>
              </a:tblGrid>
              <a:tr h="370840">
                <a:tc>
                  <a:txBody>
                    <a:bodyPr/>
                    <a:lstStyle/>
                    <a:p>
                      <a:pPr algn="ctr"/>
                      <a:r>
                        <a:rPr lang="pt-BR" sz="1800" dirty="0">
                          <a:latin typeface="Arial" panose="020B0604020202020204" pitchFamily="34" charset="0"/>
                          <a:cs typeface="Arial" panose="020B0604020202020204" pitchFamily="34" charset="0"/>
                        </a:rPr>
                        <a:t>Artista indígena</a:t>
                      </a:r>
                    </a:p>
                  </a:txBody>
                  <a:tcPr anchor="ctr"/>
                </a:tc>
                <a:tc>
                  <a:txBody>
                    <a:bodyPr/>
                    <a:lstStyle/>
                    <a:p>
                      <a:pPr algn="ctr"/>
                      <a:r>
                        <a:rPr lang="pt-BR" sz="1800" dirty="0">
                          <a:latin typeface="Arial" panose="020B0604020202020204" pitchFamily="34" charset="0"/>
                          <a:cs typeface="Arial" panose="020B0604020202020204" pitchFamily="34" charset="0"/>
                        </a:rPr>
                        <a:t>Nº de Pessoas</a:t>
                      </a:r>
                    </a:p>
                  </a:txBody>
                  <a:tcPr anchor="ctr"/>
                </a:tc>
                <a:extLst>
                  <a:ext uri="{0D108BD9-81ED-4DB2-BD59-A6C34878D82A}">
                    <a16:rowId xmlns:a16="http://schemas.microsoft.com/office/drawing/2014/main" val="1672299828"/>
                  </a:ext>
                </a:extLst>
              </a:tr>
              <a:tr h="370840">
                <a:tc>
                  <a:txBody>
                    <a:bodyPr/>
                    <a:lstStyle/>
                    <a:p>
                      <a:r>
                        <a:rPr lang="pt-BR" sz="1800" dirty="0">
                          <a:latin typeface="Arial" panose="020B0604020202020204" pitchFamily="34" charset="0"/>
                          <a:cs typeface="Arial" panose="020B0604020202020204" pitchFamily="34" charset="0"/>
                        </a:rPr>
                        <a:t>Arandu </a:t>
                      </a:r>
                      <a:r>
                        <a:rPr lang="pt-BR" sz="1800" dirty="0" err="1">
                          <a:latin typeface="Arial" panose="020B0604020202020204" pitchFamily="34" charset="0"/>
                          <a:cs typeface="Arial" panose="020B0604020202020204" pitchFamily="34" charset="0"/>
                        </a:rPr>
                        <a:t>Arakuaa</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1 690</a:t>
                      </a:r>
                    </a:p>
                  </a:txBody>
                  <a:tcPr anchor="ctr"/>
                </a:tc>
                <a:extLst>
                  <a:ext uri="{0D108BD9-81ED-4DB2-BD59-A6C34878D82A}">
                    <a16:rowId xmlns:a16="http://schemas.microsoft.com/office/drawing/2014/main" val="2419709219"/>
                  </a:ext>
                </a:extLst>
              </a:tr>
              <a:tr h="370840">
                <a:tc>
                  <a:txBody>
                    <a:bodyPr/>
                    <a:lstStyle/>
                    <a:p>
                      <a:r>
                        <a:rPr lang="pt-BR" sz="1800" dirty="0" err="1">
                          <a:latin typeface="Arial" panose="020B0604020202020204" pitchFamily="34" charset="0"/>
                          <a:cs typeface="Arial" panose="020B0604020202020204" pitchFamily="34" charset="0"/>
                        </a:rPr>
                        <a:t>Owerá</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7 220</a:t>
                      </a:r>
                    </a:p>
                  </a:txBody>
                  <a:tcPr anchor="ctr"/>
                </a:tc>
                <a:extLst>
                  <a:ext uri="{0D108BD9-81ED-4DB2-BD59-A6C34878D82A}">
                    <a16:rowId xmlns:a16="http://schemas.microsoft.com/office/drawing/2014/main" val="2135401728"/>
                  </a:ext>
                </a:extLst>
              </a:tr>
              <a:tr h="370840">
                <a:tc>
                  <a:txBody>
                    <a:bodyPr/>
                    <a:lstStyle/>
                    <a:p>
                      <a:r>
                        <a:rPr lang="pt-BR" sz="1800" dirty="0" err="1">
                          <a:latin typeface="Arial" panose="020B0604020202020204" pitchFamily="34" charset="0"/>
                          <a:cs typeface="Arial" panose="020B0604020202020204" pitchFamily="34" charset="0"/>
                        </a:rPr>
                        <a:t>Djuena</a:t>
                      </a:r>
                      <a:r>
                        <a:rPr lang="pt-BR" sz="1800" dirty="0">
                          <a:latin typeface="Arial" panose="020B0604020202020204" pitchFamily="34" charset="0"/>
                          <a:cs typeface="Arial" panose="020B0604020202020204" pitchFamily="34" charset="0"/>
                        </a:rPr>
                        <a:t> Tikuna</a:t>
                      </a:r>
                    </a:p>
                  </a:txBody>
                  <a:tcPr anchor="ctr"/>
                </a:tc>
                <a:tc>
                  <a:txBody>
                    <a:bodyPr/>
                    <a:lstStyle/>
                    <a:p>
                      <a:pPr algn="ctr"/>
                      <a:r>
                        <a:rPr lang="pt-BR" sz="1800" dirty="0">
                          <a:latin typeface="Arial" panose="020B0604020202020204" pitchFamily="34" charset="0"/>
                          <a:cs typeface="Arial" panose="020B0604020202020204" pitchFamily="34" charset="0"/>
                        </a:rPr>
                        <a:t>2 920</a:t>
                      </a:r>
                    </a:p>
                  </a:txBody>
                  <a:tcPr anchor="ctr"/>
                </a:tc>
                <a:extLst>
                  <a:ext uri="{0D108BD9-81ED-4DB2-BD59-A6C34878D82A}">
                    <a16:rowId xmlns:a16="http://schemas.microsoft.com/office/drawing/2014/main" val="544371674"/>
                  </a:ext>
                </a:extLst>
              </a:tr>
              <a:tr h="370840">
                <a:tc>
                  <a:txBody>
                    <a:bodyPr/>
                    <a:lstStyle/>
                    <a:p>
                      <a:r>
                        <a:rPr lang="pt-BR" sz="1800" dirty="0" err="1">
                          <a:latin typeface="Arial" panose="020B0604020202020204" pitchFamily="34" charset="0"/>
                          <a:cs typeface="Arial" panose="020B0604020202020204" pitchFamily="34" charset="0"/>
                        </a:rPr>
                        <a:t>Brô</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Mc’s</a:t>
                      </a:r>
                      <a:endParaRPr lang="pt-BR" sz="1800" dirty="0">
                        <a:latin typeface="Arial" panose="020B0604020202020204" pitchFamily="34" charset="0"/>
                        <a:cs typeface="Arial" panose="020B0604020202020204" pitchFamily="34" charset="0"/>
                      </a:endParaRPr>
                    </a:p>
                  </a:txBody>
                  <a:tcPr anchor="ctr"/>
                </a:tc>
                <a:tc>
                  <a:txBody>
                    <a:bodyPr/>
                    <a:lstStyle/>
                    <a:p>
                      <a:pPr algn="ctr"/>
                      <a:r>
                        <a:rPr lang="pt-BR" sz="1800" dirty="0">
                          <a:latin typeface="Arial" panose="020B0604020202020204" pitchFamily="34" charset="0"/>
                          <a:cs typeface="Arial" panose="020B0604020202020204" pitchFamily="34" charset="0"/>
                        </a:rPr>
                        <a:t>9 620</a:t>
                      </a:r>
                    </a:p>
                  </a:txBody>
                  <a:tcPr anchor="ctr"/>
                </a:tc>
                <a:extLst>
                  <a:ext uri="{0D108BD9-81ED-4DB2-BD59-A6C34878D82A}">
                    <a16:rowId xmlns:a16="http://schemas.microsoft.com/office/drawing/2014/main" val="4222156542"/>
                  </a:ext>
                </a:extLst>
              </a:tr>
              <a:tr h="370840">
                <a:tc>
                  <a:txBody>
                    <a:bodyPr/>
                    <a:lstStyle/>
                    <a:p>
                      <a:r>
                        <a:rPr lang="pt-BR" sz="1800" dirty="0">
                          <a:latin typeface="Arial" panose="020B0604020202020204" pitchFamily="34" charset="0"/>
                          <a:cs typeface="Arial" panose="020B0604020202020204" pitchFamily="34" charset="0"/>
                        </a:rPr>
                        <a:t>Kauê Guajajara</a:t>
                      </a:r>
                    </a:p>
                  </a:txBody>
                  <a:tcPr anchor="ctr"/>
                </a:tc>
                <a:tc>
                  <a:txBody>
                    <a:bodyPr/>
                    <a:lstStyle/>
                    <a:p>
                      <a:pPr algn="ctr"/>
                      <a:r>
                        <a:rPr lang="pt-BR" sz="1800" dirty="0">
                          <a:latin typeface="Arial" panose="020B0604020202020204" pitchFamily="34" charset="0"/>
                          <a:cs typeface="Arial" panose="020B0604020202020204" pitchFamily="34" charset="0"/>
                        </a:rPr>
                        <a:t>11 300</a:t>
                      </a:r>
                    </a:p>
                  </a:txBody>
                  <a:tcPr anchor="ctr"/>
                </a:tc>
                <a:extLst>
                  <a:ext uri="{0D108BD9-81ED-4DB2-BD59-A6C34878D82A}">
                    <a16:rowId xmlns:a16="http://schemas.microsoft.com/office/drawing/2014/main" val="1905603959"/>
                  </a:ext>
                </a:extLst>
              </a:tr>
            </a:tbl>
          </a:graphicData>
        </a:graphic>
      </p:graphicFrame>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C4EB9374-77FC-1ED2-6ADE-89282422E6FB}"/>
                  </a:ext>
                </a:extLst>
              </p:cNvPr>
              <p:cNvSpPr txBox="1"/>
              <p:nvPr/>
            </p:nvSpPr>
            <p:spPr>
              <a:xfrm>
                <a:off x="1199456" y="4176000"/>
                <a:ext cx="6683808" cy="1049262"/>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𝑀</m:t>
                      </m:r>
                      <m:r>
                        <a:rPr lang="pt-BR" b="0" i="1" smtClean="0">
                          <a:latin typeface="Cambria Math" panose="02040503050406030204" pitchFamily="18" charset="0"/>
                        </a:rPr>
                        <m:t>é</m:t>
                      </m:r>
                      <m:r>
                        <a:rPr lang="pt-BR" b="0" i="1" smtClean="0">
                          <a:latin typeface="Cambria Math" panose="02040503050406030204" pitchFamily="18" charset="0"/>
                        </a:rPr>
                        <m:t>𝑑𝑖𝑎</m:t>
                      </m:r>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1690+7220+2920+9620+11300</m:t>
                          </m:r>
                        </m:num>
                        <m:den>
                          <m:r>
                            <a:rPr lang="pt-BR" b="0" i="1" smtClean="0">
                              <a:latin typeface="Cambria Math" panose="02040503050406030204" pitchFamily="18" charset="0"/>
                            </a:rPr>
                            <m:t>5</m:t>
                          </m:r>
                        </m:den>
                      </m:f>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32750</m:t>
                          </m:r>
                        </m:num>
                        <m:den>
                          <m:r>
                            <a:rPr lang="pt-BR" b="0" i="1" smtClean="0">
                              <a:latin typeface="Cambria Math" panose="02040503050406030204" pitchFamily="18" charset="0"/>
                            </a:rPr>
                            <m:t>5</m:t>
                          </m:r>
                        </m:den>
                      </m:f>
                      <m:r>
                        <a:rPr lang="pt-BR" b="0" i="1" smtClean="0">
                          <a:latin typeface="Cambria Math" panose="02040503050406030204" pitchFamily="18" charset="0"/>
                        </a:rPr>
                        <m:t>=</m:t>
                      </m:r>
                      <m:r>
                        <a:rPr lang="pt-BR" b="0" i="1" smtClean="0">
                          <a:highlight>
                            <a:srgbClr val="FFFF00"/>
                          </a:highlight>
                          <a:latin typeface="Cambria Math" panose="02040503050406030204" pitchFamily="18" charset="0"/>
                        </a:rPr>
                        <m:t>6550</m:t>
                      </m:r>
                    </m:oMath>
                  </m:oMathPara>
                </a14:m>
                <a:endParaRPr lang="pt-BR" dirty="0">
                  <a:highlight>
                    <a:srgbClr val="FFFF00"/>
                  </a:highlight>
                </a:endParaRPr>
              </a:p>
            </p:txBody>
          </p:sp>
        </mc:Choice>
        <mc:Fallback xmlns="">
          <p:sp>
            <p:nvSpPr>
              <p:cNvPr id="7" name="CaixaDeTexto 6">
                <a:extLst>
                  <a:ext uri="{FF2B5EF4-FFF2-40B4-BE49-F238E27FC236}">
                    <a16:creationId xmlns:a16="http://schemas.microsoft.com/office/drawing/2014/main" id="{C4EB9374-77FC-1ED2-6ADE-89282422E6FB}"/>
                  </a:ext>
                </a:extLst>
              </p:cNvPr>
              <p:cNvSpPr txBox="1">
                <a:spLocks noRot="1" noChangeAspect="1" noMove="1" noResize="1" noEditPoints="1" noAdjustHandles="1" noChangeArrowheads="1" noChangeShapeType="1" noTextEdit="1"/>
              </p:cNvSpPr>
              <p:nvPr/>
            </p:nvSpPr>
            <p:spPr>
              <a:xfrm>
                <a:off x="1199456" y="4176000"/>
                <a:ext cx="6683808" cy="1049262"/>
              </a:xfrm>
              <a:prstGeom prst="rect">
                <a:avLst/>
              </a:prstGeom>
              <a:blipFill>
                <a:blip r:embed="rId4"/>
                <a:stretch>
                  <a:fillRect l="-820" t="-2890"/>
                </a:stretch>
              </a:blipFill>
              <a:ln w="6350">
                <a:solidFill>
                  <a:schemeClr val="tx1">
                    <a:lumMod val="50000"/>
                    <a:lumOff val="50000"/>
                  </a:schemeClr>
                </a:solidFill>
              </a:ln>
            </p:spPr>
            <p:txBody>
              <a:bodyPr/>
              <a:lstStyle/>
              <a:p>
                <a:r>
                  <a:rPr lang="pt-BR">
                    <a:noFill/>
                  </a:rPr>
                  <a:t> </a:t>
                </a:r>
              </a:p>
            </p:txBody>
          </p:sp>
        </mc:Fallback>
      </mc:AlternateContent>
      <p:pic>
        <p:nvPicPr>
          <p:cNvPr id="3" name="Picture 6">
            <a:extLst>
              <a:ext uri="{FF2B5EF4-FFF2-40B4-BE49-F238E27FC236}">
                <a16:creationId xmlns:a16="http://schemas.microsoft.com/office/drawing/2014/main" id="{56DCB4D6-61DB-4D06-414E-0142280C3476}"/>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57FDF03-62BE-5185-C20F-33EA313AE6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4797152"/>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4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D922-68E8-CF48-2EE4-283964723EF7}"/>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BF115358-3D52-FB76-DE49-6BB5A149E1B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Marlene comprou algumas peças de roupas para presentear seus netos. Observe, no quadro abaixo, a numeração de cada peça de roupa que Marlene comprou. Qual foi a </a:t>
            </a:r>
            <a:r>
              <a:rPr lang="pt-BR" sz="2000" b="1" dirty="0">
                <a:solidFill>
                  <a:schemeClr val="accent4">
                    <a:lumMod val="50000"/>
                  </a:schemeClr>
                </a:solidFill>
                <a:latin typeface="Arial" panose="020B0604020202020204" pitchFamily="34" charset="0"/>
                <a:cs typeface="Arial" panose="020B0604020202020204" pitchFamily="34" charset="0"/>
              </a:rPr>
              <a:t>numeração modal</a:t>
            </a:r>
            <a:r>
              <a:rPr lang="pt-BR" sz="2000" dirty="0">
                <a:solidFill>
                  <a:schemeClr val="tx1"/>
                </a:solidFill>
                <a:latin typeface="Arial" panose="020B0604020202020204" pitchFamily="34" charset="0"/>
                <a:cs typeface="Arial" panose="020B0604020202020204" pitchFamily="34" charset="0"/>
              </a:rPr>
              <a:t> das peças de roupa que Marlene comprou?</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3</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2</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7</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9</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8</a:t>
            </a:r>
          </a:p>
        </p:txBody>
      </p:sp>
      <p:cxnSp>
        <p:nvCxnSpPr>
          <p:cNvPr id="2" name="Conector reto 1">
            <a:extLst>
              <a:ext uri="{FF2B5EF4-FFF2-40B4-BE49-F238E27FC236}">
                <a16:creationId xmlns:a16="http://schemas.microsoft.com/office/drawing/2014/main" id="{04D772DE-D16F-4BBD-B610-52B8E7BD79D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7837C386-A37E-536A-A9F2-5929DF1E21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BD39161B-F79A-9C77-159C-B0D336323B65}"/>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2A026F2-6069-6250-B9B2-51EBDDEC0BE4}"/>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27CFB479-E6C2-DC49-6F88-3FBA5A4DCE24}"/>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C5BAD3C-73EB-8BD6-5E5A-401896FBE993}"/>
              </a:ext>
            </a:extLst>
          </p:cNvPr>
          <p:cNvSpPr txBox="1"/>
          <p:nvPr/>
        </p:nvSpPr>
        <p:spPr>
          <a:xfrm>
            <a:off x="9032063" y="3140968"/>
            <a:ext cx="3040601" cy="400110"/>
          </a:xfrm>
          <a:prstGeom prst="rect">
            <a:avLst/>
          </a:prstGeom>
          <a:solidFill>
            <a:schemeClr val="accent1"/>
          </a:solidFill>
          <a:ln>
            <a:solidFill>
              <a:srgbClr val="C00000"/>
            </a:solidFill>
          </a:ln>
        </p:spPr>
        <p:txBody>
          <a:bodyPr wrap="square" rtlCol="0">
            <a:spAutoFit/>
          </a:bodyPr>
          <a:lstStyle/>
          <a:p>
            <a:pPr algn="ctr"/>
            <a:r>
              <a:rPr lang="pt-BR" sz="2000" b="1" dirty="0">
                <a:solidFill>
                  <a:schemeClr val="bg1"/>
                </a:solidFill>
                <a:latin typeface="Arial" panose="020B0604020202020204" pitchFamily="34" charset="0"/>
                <a:cs typeface="Arial" panose="020B0604020202020204" pitchFamily="34" charset="0"/>
              </a:rPr>
              <a:t>2, 3, 3, 8, 5, 9, 8, 7, 8</a:t>
            </a:r>
          </a:p>
        </p:txBody>
      </p:sp>
    </p:spTree>
    <p:extLst>
      <p:ext uri="{BB962C8B-B14F-4D97-AF65-F5344CB8AC3E}">
        <p14:creationId xmlns:p14="http://schemas.microsoft.com/office/powerpoint/2010/main" val="3243588037"/>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50FA-332F-0AD9-EADB-19D27D79C7F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B2369C2B-F193-542B-5F23-830736D06A1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12</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Marlene comprou algumas peças de roupas para presentear seus netos. Observe, no quadro abaixo, a numeração de cada peça de roupa que Marlene comprou. Qual foi a </a:t>
            </a:r>
            <a:r>
              <a:rPr lang="pt-BR" sz="2000" b="1" dirty="0">
                <a:solidFill>
                  <a:schemeClr val="accent4">
                    <a:lumMod val="50000"/>
                  </a:schemeClr>
                </a:solidFill>
                <a:latin typeface="Arial" panose="020B0604020202020204" pitchFamily="34" charset="0"/>
                <a:cs typeface="Arial" panose="020B0604020202020204" pitchFamily="34" charset="0"/>
              </a:rPr>
              <a:t>numeração modal</a:t>
            </a:r>
            <a:r>
              <a:rPr lang="pt-BR" sz="2000" dirty="0">
                <a:solidFill>
                  <a:schemeClr val="tx1"/>
                </a:solidFill>
                <a:latin typeface="Arial" panose="020B0604020202020204" pitchFamily="34" charset="0"/>
                <a:cs typeface="Arial" panose="020B0604020202020204" pitchFamily="34" charset="0"/>
              </a:rPr>
              <a:t> das peças de roupa que Marlene comprou?</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3</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2</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7</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9</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8</a:t>
            </a:r>
          </a:p>
        </p:txBody>
      </p:sp>
      <p:cxnSp>
        <p:nvCxnSpPr>
          <p:cNvPr id="2" name="Conector reto 1">
            <a:extLst>
              <a:ext uri="{FF2B5EF4-FFF2-40B4-BE49-F238E27FC236}">
                <a16:creationId xmlns:a16="http://schemas.microsoft.com/office/drawing/2014/main" id="{B350EE6B-F296-FAA2-8BAC-079752F327C0}"/>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47071526-81D3-4221-DC06-1326081E9C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9BC0BC1-E9BA-C1ED-6B91-AE4A9495F24C}"/>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61D037F3-57AA-D125-6035-A7E279BB05FB}"/>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86A6CC68-C473-1B55-8E57-21633B811474}"/>
              </a:ext>
            </a:extLst>
          </p:cNvPr>
          <p:cNvSpPr txBox="1"/>
          <p:nvPr/>
        </p:nvSpPr>
        <p:spPr>
          <a:xfrm>
            <a:off x="9032063" y="3140968"/>
            <a:ext cx="3040601" cy="400110"/>
          </a:xfrm>
          <a:prstGeom prst="rect">
            <a:avLst/>
          </a:prstGeom>
          <a:solidFill>
            <a:schemeClr val="accent1"/>
          </a:solidFill>
          <a:ln>
            <a:solidFill>
              <a:srgbClr val="C00000"/>
            </a:solidFill>
          </a:ln>
        </p:spPr>
        <p:txBody>
          <a:bodyPr wrap="square" rtlCol="0">
            <a:spAutoFit/>
          </a:bodyPr>
          <a:lstStyle/>
          <a:p>
            <a:pPr algn="ctr"/>
            <a:r>
              <a:rPr lang="pt-BR" sz="2000" b="1" dirty="0">
                <a:solidFill>
                  <a:schemeClr val="bg1"/>
                </a:solidFill>
                <a:latin typeface="Arial" panose="020B0604020202020204" pitchFamily="34" charset="0"/>
                <a:cs typeface="Arial" panose="020B0604020202020204" pitchFamily="34" charset="0"/>
              </a:rPr>
              <a:t>2, 3, 3, 8, 5, 9, 8, 7, 8</a:t>
            </a:r>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878C949B-BF9A-B9B5-90B9-76736CFBDCA8}"/>
                  </a:ext>
                </a:extLst>
              </p:cNvPr>
              <p:cNvSpPr txBox="1"/>
              <p:nvPr/>
            </p:nvSpPr>
            <p:spPr>
              <a:xfrm>
                <a:off x="5303912" y="3683320"/>
                <a:ext cx="6755816" cy="800219"/>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2, 3, 3, </m:t>
                      </m:r>
                      <m:r>
                        <a:rPr lang="pt-BR" b="0" i="1" smtClean="0">
                          <a:highlight>
                            <a:srgbClr val="FFFF00"/>
                          </a:highlight>
                          <a:latin typeface="Cambria Math" panose="02040503050406030204" pitchFamily="18" charset="0"/>
                        </a:rPr>
                        <m:t>8</m:t>
                      </m:r>
                      <m:r>
                        <a:rPr lang="pt-BR" b="0" i="1" smtClean="0">
                          <a:latin typeface="Cambria Math" panose="02040503050406030204" pitchFamily="18" charset="0"/>
                        </a:rPr>
                        <m:t>, 5, 9, </m:t>
                      </m:r>
                      <m:r>
                        <a:rPr lang="pt-BR" b="0" i="1" smtClean="0">
                          <a:highlight>
                            <a:srgbClr val="FFFF00"/>
                          </a:highlight>
                          <a:latin typeface="Cambria Math" panose="02040503050406030204" pitchFamily="18" charset="0"/>
                        </a:rPr>
                        <m:t>8</m:t>
                      </m:r>
                      <m:r>
                        <a:rPr lang="pt-BR" b="0" i="1" smtClean="0">
                          <a:latin typeface="Cambria Math" panose="02040503050406030204" pitchFamily="18" charset="0"/>
                        </a:rPr>
                        <m:t>, 7, </m:t>
                      </m:r>
                      <m:r>
                        <a:rPr lang="pt-BR" b="0" i="1" smtClean="0">
                          <a:highlight>
                            <a:srgbClr val="FFFF00"/>
                          </a:highlight>
                          <a:latin typeface="Cambria Math" panose="02040503050406030204" pitchFamily="18" charset="0"/>
                        </a:rPr>
                        <m:t>8</m:t>
                      </m:r>
                      <m:r>
                        <a:rPr lang="pt-BR" b="0" i="1" smtClean="0">
                          <a:latin typeface="Cambria Math" panose="02040503050406030204" pitchFamily="18" charset="0"/>
                        </a:rPr>
                        <m:t>  </m:t>
                      </m:r>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r>
                        <a:rPr lang="pt-BR" b="0" i="1" smtClean="0">
                          <a:latin typeface="Cambria Math" panose="02040503050406030204" pitchFamily="18" charset="0"/>
                        </a:rPr>
                        <m:t>𝑣𝑎𝑙𝑜𝑟</m:t>
                      </m:r>
                      <m:r>
                        <a:rPr lang="pt-BR" b="0" i="1" smtClean="0">
                          <a:latin typeface="Cambria Math" panose="02040503050406030204" pitchFamily="18" charset="0"/>
                        </a:rPr>
                        <m:t> </m:t>
                      </m:r>
                      <m:r>
                        <a:rPr lang="pt-BR" b="0" i="1" smtClean="0">
                          <a:latin typeface="Cambria Math" panose="02040503050406030204" pitchFamily="18" charset="0"/>
                        </a:rPr>
                        <m:t>𝑞𝑢𝑒</m:t>
                      </m:r>
                      <m:r>
                        <a:rPr lang="pt-BR" b="0" i="1" smtClean="0">
                          <a:latin typeface="Cambria Math" panose="02040503050406030204" pitchFamily="18" charset="0"/>
                        </a:rPr>
                        <m:t> </m:t>
                      </m:r>
                      <m:r>
                        <a:rPr lang="pt-BR" b="0" i="1" smtClean="0">
                          <a:latin typeface="Cambria Math" panose="02040503050406030204" pitchFamily="18" charset="0"/>
                        </a:rPr>
                        <m:t>𝑚𝑎𝑖𝑠</m:t>
                      </m:r>
                      <m:r>
                        <a:rPr lang="pt-BR" b="0" i="1" smtClean="0">
                          <a:latin typeface="Cambria Math" panose="02040503050406030204" pitchFamily="18" charset="0"/>
                        </a:rPr>
                        <m:t> </m:t>
                      </m:r>
                      <m:r>
                        <a:rPr lang="pt-BR" b="0" i="1" smtClean="0">
                          <a:latin typeface="Cambria Math" panose="02040503050406030204" pitchFamily="18" charset="0"/>
                        </a:rPr>
                        <m:t>𝑠𝑒</m:t>
                      </m:r>
                      <m:r>
                        <a:rPr lang="pt-BR" b="0" i="1" smtClean="0">
                          <a:latin typeface="Cambria Math" panose="02040503050406030204" pitchFamily="18" charset="0"/>
                        </a:rPr>
                        <m:t> </m:t>
                      </m:r>
                      <m:r>
                        <a:rPr lang="pt-BR" b="0" i="1" smtClean="0">
                          <a:latin typeface="Cambria Math" panose="02040503050406030204" pitchFamily="18" charset="0"/>
                        </a:rPr>
                        <m:t>𝑟𝑒𝑝𝑒𝑡𝑒</m:t>
                      </m:r>
                      <m:r>
                        <a:rPr lang="pt-BR" b="0" i="1" smtClean="0">
                          <a:latin typeface="Cambria Math" panose="02040503050406030204" pitchFamily="18" charset="0"/>
                        </a:rPr>
                        <m:t>=8</m:t>
                      </m:r>
                    </m:oMath>
                  </m:oMathPara>
                </a14:m>
                <a:endParaRPr lang="pt-BR" dirty="0">
                  <a:highlight>
                    <a:srgbClr val="FFFF00"/>
                  </a:highlight>
                </a:endParaRPr>
              </a:p>
            </p:txBody>
          </p:sp>
        </mc:Choice>
        <mc:Fallback xmlns="">
          <p:sp>
            <p:nvSpPr>
              <p:cNvPr id="7" name="CaixaDeTexto 6">
                <a:extLst>
                  <a:ext uri="{FF2B5EF4-FFF2-40B4-BE49-F238E27FC236}">
                    <a16:creationId xmlns:a16="http://schemas.microsoft.com/office/drawing/2014/main" id="{878C949B-BF9A-B9B5-90B9-76736CFBDCA8}"/>
                  </a:ext>
                </a:extLst>
              </p:cNvPr>
              <p:cNvSpPr txBox="1">
                <a:spLocks noRot="1" noChangeAspect="1" noMove="1" noResize="1" noEditPoints="1" noAdjustHandles="1" noChangeArrowheads="1" noChangeShapeType="1" noTextEdit="1"/>
              </p:cNvSpPr>
              <p:nvPr/>
            </p:nvSpPr>
            <p:spPr>
              <a:xfrm>
                <a:off x="5303912" y="3683320"/>
                <a:ext cx="6755816" cy="800219"/>
              </a:xfrm>
              <a:prstGeom prst="rect">
                <a:avLst/>
              </a:prstGeom>
              <a:blipFill>
                <a:blip r:embed="rId4"/>
                <a:stretch>
                  <a:fillRect l="-721" t="-3788" b="-4545"/>
                </a:stretch>
              </a:blipFill>
              <a:ln w="6350">
                <a:solidFill>
                  <a:schemeClr val="tx1">
                    <a:lumMod val="50000"/>
                    <a:lumOff val="50000"/>
                  </a:schemeClr>
                </a:solidFill>
              </a:ln>
            </p:spPr>
            <p:txBody>
              <a:bodyPr/>
              <a:lstStyle/>
              <a:p>
                <a:r>
                  <a:rPr lang="pt-BR">
                    <a:noFill/>
                  </a:rPr>
                  <a:t> </a:t>
                </a:r>
              </a:p>
            </p:txBody>
          </p:sp>
        </mc:Fallback>
      </mc:AlternateContent>
      <p:pic>
        <p:nvPicPr>
          <p:cNvPr id="4" name="Picture 6">
            <a:extLst>
              <a:ext uri="{FF2B5EF4-FFF2-40B4-BE49-F238E27FC236}">
                <a16:creationId xmlns:a16="http://schemas.microsoft.com/office/drawing/2014/main" id="{F1BF37D1-6A8A-88B3-7324-56104E984B3F}"/>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EEE88B5-ACDF-E833-B2B7-C337A32A21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4987474"/>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99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6C8B0-4FB6-14D5-0F82-26C0FB7E93E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99527331-AB80-BDF4-4C6A-F19BE8EB4134}"/>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13</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Daniela gerencia mídias sociais e analisou a quantidade de hashtags utilizadas por um determinado perfil. Ela selecionou as sete publicações com o maior número de visualizações. Daniela notou que a primeira publicação possuía 3 hashtags, a segunda, 1, a terceira, 8, a quarta, 6, a quinta, 7, a sexta, 9 e a sétima, 8.</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 é a </a:t>
            </a:r>
            <a:r>
              <a:rPr lang="pt-BR" sz="2000" b="1" dirty="0">
                <a:solidFill>
                  <a:schemeClr val="accent4">
                    <a:lumMod val="50000"/>
                  </a:schemeClr>
                </a:solidFill>
                <a:latin typeface="Arial" panose="020B0604020202020204" pitchFamily="34" charset="0"/>
                <a:cs typeface="Arial" panose="020B0604020202020204" pitchFamily="34" charset="0"/>
              </a:rPr>
              <a:t>moda</a:t>
            </a:r>
            <a:r>
              <a:rPr lang="pt-BR" sz="2000" dirty="0">
                <a:solidFill>
                  <a:schemeClr val="tx1"/>
                </a:solidFill>
                <a:latin typeface="Arial" panose="020B0604020202020204" pitchFamily="34" charset="0"/>
                <a:cs typeface="Arial" panose="020B0604020202020204" pitchFamily="34" charset="0"/>
              </a:rPr>
              <a:t> da quantidade de hashtags colocadas nessas publicações?</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5</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6</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7</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8</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9</a:t>
            </a:r>
          </a:p>
        </p:txBody>
      </p:sp>
      <p:cxnSp>
        <p:nvCxnSpPr>
          <p:cNvPr id="2" name="Conector reto 1">
            <a:extLst>
              <a:ext uri="{FF2B5EF4-FFF2-40B4-BE49-F238E27FC236}">
                <a16:creationId xmlns:a16="http://schemas.microsoft.com/office/drawing/2014/main" id="{1F3990A7-9C54-776C-3767-54794156784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375BC037-4BF0-BD31-9379-7F6A389EE2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AF2E9C4-658B-456B-91CC-58444DF76A56}"/>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8DC15BB-EFE3-B827-EA3C-CCA77D9947E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7DF0FD93-FDE7-6598-03B3-38E2A4F2C819}"/>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36594"/>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CF44-C8E8-3E63-3C14-A32B5DFF821A}"/>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15F0578E-DBDB-2C64-3C8D-242FF3F73227}"/>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Exercícios Propostos</a:t>
            </a:r>
            <a:endParaRPr lang="pt-BR" sz="1000" dirty="0">
              <a:solidFill>
                <a:schemeClr val="tx1"/>
              </a:solidFill>
              <a:latin typeface="Calibri" panose="020F0502020204030204" pitchFamily="34" charset="0"/>
            </a:endParaRPr>
          </a:p>
          <a:p>
            <a:pPr>
              <a:buNone/>
            </a:pPr>
            <a:endParaRPr lang="pt-BR" sz="1000" b="1" dirty="0">
              <a:solidFill>
                <a:srgbClr val="C00000"/>
              </a:solidFill>
              <a:latin typeface="Arial" panose="020B0604020202020204" pitchFamily="34" charset="0"/>
              <a:cs typeface="Arial" panose="020B0604020202020204" pitchFamily="34" charset="0"/>
            </a:endParaRPr>
          </a:p>
          <a:p>
            <a:pPr marL="0" indent="0" algn="just">
              <a:buNone/>
            </a:pPr>
            <a:r>
              <a:rPr lang="pt-BR" b="1" dirty="0">
                <a:solidFill>
                  <a:srgbClr val="C00000"/>
                </a:solidFill>
                <a:latin typeface="Arial" panose="020B0604020202020204" pitchFamily="34" charset="0"/>
                <a:cs typeface="Arial" panose="020B0604020202020204" pitchFamily="34" charset="0"/>
              </a:rPr>
              <a:t>13</a:t>
            </a:r>
            <a:r>
              <a:rPr lang="pt-BR" sz="2000" b="1" dirty="0">
                <a:solidFill>
                  <a:srgbClr val="C00000"/>
                </a:solidFill>
                <a:latin typeface="Arial" panose="020B0604020202020204" pitchFamily="34" charset="0"/>
                <a:cs typeface="Arial" panose="020B0604020202020204" pitchFamily="34" charset="0"/>
              </a:rPr>
              <a:t>.</a:t>
            </a:r>
            <a:r>
              <a:rPr lang="pt-BR" sz="2000" b="1" dirty="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(AMA) Daniela gerencia mídias sociais e analisou a quantidade de hashtags utilizadas por um determinado perfil. Ela selecionou as sete publicações com o maior número de visualizações. Daniela notou que a primeira publicação possuía 3 hashtags, a segunda, 1, a terceira, 8, a quarta, 6, a quinta, 7, a sexta, 9 e a sétima, 8.</a:t>
            </a:r>
          </a:p>
          <a:p>
            <a:pPr marL="0" indent="0" algn="just">
              <a:buNone/>
            </a:pPr>
            <a:endParaRPr lang="pt-BR" sz="1000" dirty="0">
              <a:solidFill>
                <a:schemeClr val="tx1"/>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Qual é a </a:t>
            </a:r>
            <a:r>
              <a:rPr lang="pt-BR" sz="2000" b="1" dirty="0">
                <a:solidFill>
                  <a:schemeClr val="accent4">
                    <a:lumMod val="50000"/>
                  </a:schemeClr>
                </a:solidFill>
                <a:latin typeface="Arial" panose="020B0604020202020204" pitchFamily="34" charset="0"/>
                <a:cs typeface="Arial" panose="020B0604020202020204" pitchFamily="34" charset="0"/>
              </a:rPr>
              <a:t>moda</a:t>
            </a:r>
            <a:r>
              <a:rPr lang="pt-BR" sz="2000" dirty="0">
                <a:solidFill>
                  <a:schemeClr val="tx1"/>
                </a:solidFill>
                <a:latin typeface="Arial" panose="020B0604020202020204" pitchFamily="34" charset="0"/>
                <a:cs typeface="Arial" panose="020B0604020202020204" pitchFamily="34" charset="0"/>
              </a:rPr>
              <a:t> da quantidade de hashtags colocadas nessas publicações?</a:t>
            </a:r>
            <a:endParaRPr lang="pt-BR" sz="2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endParaRPr lang="pt-BR" sz="1000" dirty="0">
              <a:solidFill>
                <a:schemeClr val="tx1"/>
              </a:solidFill>
              <a:highlight>
                <a:srgbClr val="FFFF00"/>
              </a:highlight>
              <a:latin typeface="Arial" panose="020B0604020202020204" pitchFamily="34" charset="0"/>
              <a:cs typeface="Arial" panose="020B0604020202020204" pitchFamily="34" charset="0"/>
            </a:endParaRPr>
          </a:p>
          <a:p>
            <a:pPr marL="0" indent="0" algn="just">
              <a:buNone/>
            </a:pPr>
            <a:r>
              <a:rPr lang="pt-BR" sz="2000" b="1" dirty="0">
                <a:solidFill>
                  <a:schemeClr val="accent1"/>
                </a:solidFill>
                <a:latin typeface="Arial" panose="020B0604020202020204" pitchFamily="34" charset="0"/>
                <a:cs typeface="Arial" panose="020B0604020202020204" pitchFamily="34" charset="0"/>
              </a:rPr>
              <a:t>(A)</a:t>
            </a:r>
            <a:r>
              <a:rPr lang="pt-BR" sz="2000" dirty="0">
                <a:solidFill>
                  <a:schemeClr val="tx1"/>
                </a:solidFill>
                <a:latin typeface="Arial" panose="020B0604020202020204" pitchFamily="34" charset="0"/>
                <a:cs typeface="Arial" panose="020B0604020202020204" pitchFamily="34" charset="0"/>
              </a:rPr>
              <a:t> 5</a:t>
            </a:r>
          </a:p>
          <a:p>
            <a:pPr marL="0" indent="0" algn="just">
              <a:buNone/>
            </a:pPr>
            <a:r>
              <a:rPr lang="pt-BR" sz="2000" b="1" dirty="0">
                <a:solidFill>
                  <a:schemeClr val="accent1"/>
                </a:solidFill>
                <a:latin typeface="Arial" panose="020B0604020202020204" pitchFamily="34" charset="0"/>
                <a:cs typeface="Arial" panose="020B0604020202020204" pitchFamily="34" charset="0"/>
              </a:rPr>
              <a:t>(B)</a:t>
            </a:r>
            <a:r>
              <a:rPr lang="pt-BR" sz="2000" dirty="0">
                <a:solidFill>
                  <a:schemeClr val="tx1"/>
                </a:solidFill>
                <a:latin typeface="Arial" panose="020B0604020202020204" pitchFamily="34" charset="0"/>
                <a:cs typeface="Arial" panose="020B0604020202020204" pitchFamily="34" charset="0"/>
              </a:rPr>
              <a:t> 6</a:t>
            </a:r>
          </a:p>
          <a:p>
            <a:pPr marL="0" indent="0" algn="just">
              <a:buNone/>
            </a:pPr>
            <a:r>
              <a:rPr lang="pt-BR" sz="2000" b="1" dirty="0">
                <a:solidFill>
                  <a:schemeClr val="accent1"/>
                </a:solidFill>
                <a:latin typeface="Arial" panose="020B0604020202020204" pitchFamily="34" charset="0"/>
                <a:cs typeface="Arial" panose="020B0604020202020204" pitchFamily="34" charset="0"/>
              </a:rPr>
              <a:t>(C)</a:t>
            </a:r>
            <a:r>
              <a:rPr lang="pt-BR" sz="2000" dirty="0">
                <a:solidFill>
                  <a:schemeClr val="tx1"/>
                </a:solidFill>
                <a:latin typeface="Arial" panose="020B0604020202020204" pitchFamily="34" charset="0"/>
                <a:cs typeface="Arial" panose="020B0604020202020204" pitchFamily="34" charset="0"/>
              </a:rPr>
              <a:t> 7</a:t>
            </a:r>
          </a:p>
          <a:p>
            <a:pPr marL="0" indent="0" algn="just">
              <a:buNone/>
            </a:pPr>
            <a:r>
              <a:rPr lang="pt-BR" sz="2000" b="1" dirty="0">
                <a:solidFill>
                  <a:schemeClr val="accent1"/>
                </a:solidFill>
                <a:latin typeface="Arial" panose="020B0604020202020204" pitchFamily="34" charset="0"/>
                <a:cs typeface="Arial" panose="020B0604020202020204" pitchFamily="34" charset="0"/>
              </a:rPr>
              <a:t>(D)</a:t>
            </a:r>
            <a:r>
              <a:rPr lang="pt-BR" sz="2000" dirty="0">
                <a:solidFill>
                  <a:schemeClr val="tx1"/>
                </a:solidFill>
                <a:latin typeface="Arial" panose="020B0604020202020204" pitchFamily="34" charset="0"/>
                <a:cs typeface="Arial" panose="020B0604020202020204" pitchFamily="34" charset="0"/>
              </a:rPr>
              <a:t> </a:t>
            </a:r>
            <a:r>
              <a:rPr lang="pt-BR" sz="2000" dirty="0">
                <a:solidFill>
                  <a:schemeClr val="tx1"/>
                </a:solidFill>
                <a:highlight>
                  <a:srgbClr val="FFFF00"/>
                </a:highlight>
                <a:latin typeface="Arial" panose="020B0604020202020204" pitchFamily="34" charset="0"/>
                <a:cs typeface="Arial" panose="020B0604020202020204" pitchFamily="34" charset="0"/>
              </a:rPr>
              <a:t>8</a:t>
            </a:r>
          </a:p>
          <a:p>
            <a:pPr marL="0" indent="0" algn="just">
              <a:buNone/>
            </a:pPr>
            <a:r>
              <a:rPr lang="pt-BR" sz="2000" b="1" dirty="0">
                <a:solidFill>
                  <a:schemeClr val="accent1"/>
                </a:solidFill>
                <a:latin typeface="Arial" panose="020B0604020202020204" pitchFamily="34" charset="0"/>
                <a:cs typeface="Arial" panose="020B0604020202020204" pitchFamily="34" charset="0"/>
              </a:rPr>
              <a:t>(E)</a:t>
            </a:r>
            <a:r>
              <a:rPr lang="pt-BR" sz="2000" dirty="0">
                <a:solidFill>
                  <a:schemeClr val="tx1"/>
                </a:solidFill>
                <a:latin typeface="Arial" panose="020B0604020202020204" pitchFamily="34" charset="0"/>
                <a:cs typeface="Arial" panose="020B0604020202020204" pitchFamily="34" charset="0"/>
              </a:rPr>
              <a:t> 9</a:t>
            </a:r>
          </a:p>
        </p:txBody>
      </p:sp>
      <p:cxnSp>
        <p:nvCxnSpPr>
          <p:cNvPr id="2" name="Conector reto 1">
            <a:extLst>
              <a:ext uri="{FF2B5EF4-FFF2-40B4-BE49-F238E27FC236}">
                <a16:creationId xmlns:a16="http://schemas.microsoft.com/office/drawing/2014/main" id="{AF7D58DA-1E1D-1D74-B866-4D90C8E9D3D4}"/>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21617BA3-1FAB-FF76-B0E8-E9205CC66F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8C340EA7-F6E8-C936-C91A-72833F5E4031}"/>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0DDF6325-3B5B-3D27-EBC9-97D1C53075A6}"/>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847DDFAC-AC81-49BD-8C3F-75165E46C11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929" r="929"/>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E83ED5F5-72F2-0571-9A22-DA67DCFBC5E5}"/>
                  </a:ext>
                </a:extLst>
              </p:cNvPr>
              <p:cNvSpPr txBox="1"/>
              <p:nvPr/>
            </p:nvSpPr>
            <p:spPr>
              <a:xfrm>
                <a:off x="5735960" y="5365085"/>
                <a:ext cx="6323768" cy="800219"/>
              </a:xfrm>
              <a:prstGeom prst="rect">
                <a:avLst/>
              </a:prstGeom>
              <a:solidFill>
                <a:srgbClr val="FFFFCC"/>
              </a:solidFill>
              <a:ln w="6350">
                <a:solidFill>
                  <a:schemeClr val="tx1">
                    <a:lumMod val="50000"/>
                    <a:lumOff val="50000"/>
                  </a:schemeClr>
                </a:solidFill>
              </a:ln>
            </p:spPr>
            <p:txBody>
              <a:bodyPr wrap="square" rtlCol="0">
                <a:spAutoFit/>
              </a:bodyPr>
              <a:lstStyle/>
              <a:p>
                <a:r>
                  <a:rPr lang="pt-BR" b="1" i="1" dirty="0">
                    <a:solidFill>
                      <a:srgbClr val="C00000"/>
                    </a:solidFill>
                    <a:latin typeface="Arial" panose="020B0604020202020204" pitchFamily="34" charset="0"/>
                    <a:cs typeface="Arial" panose="020B0604020202020204" pitchFamily="34" charset="0"/>
                  </a:rPr>
                  <a:t>Resolução:</a:t>
                </a:r>
              </a:p>
              <a:p>
                <a:endParaRPr lang="pt-BR" sz="10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pt-BR" b="0" i="1" smtClean="0">
                          <a:latin typeface="Cambria Math" panose="02040503050406030204" pitchFamily="18" charset="0"/>
                        </a:rPr>
                        <m:t>3, 1, </m:t>
                      </m:r>
                      <m:r>
                        <a:rPr lang="pt-BR" b="0" i="1" smtClean="0">
                          <a:highlight>
                            <a:srgbClr val="FFFF00"/>
                          </a:highlight>
                          <a:latin typeface="Cambria Math" panose="02040503050406030204" pitchFamily="18" charset="0"/>
                        </a:rPr>
                        <m:t>8</m:t>
                      </m:r>
                      <m:r>
                        <a:rPr lang="pt-BR" b="0" i="1" smtClean="0">
                          <a:latin typeface="Cambria Math" panose="02040503050406030204" pitchFamily="18" charset="0"/>
                        </a:rPr>
                        <m:t>, 6, 7, 9, </m:t>
                      </m:r>
                      <m:r>
                        <a:rPr lang="pt-BR" b="0" i="1" smtClean="0">
                          <a:highlight>
                            <a:srgbClr val="FFFF00"/>
                          </a:highlight>
                          <a:latin typeface="Cambria Math" panose="02040503050406030204" pitchFamily="18" charset="0"/>
                        </a:rPr>
                        <m:t>8</m:t>
                      </m:r>
                      <m:r>
                        <a:rPr lang="pt-BR" b="0" i="1" smtClean="0">
                          <a:latin typeface="Cambria Math" panose="02040503050406030204" pitchFamily="18" charset="0"/>
                        </a:rPr>
                        <m:t>  </m:t>
                      </m:r>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rPr>
                        <m:t>𝑀𝑒𝑑𝑖𝑎𝑛𝑎</m:t>
                      </m:r>
                      <m:r>
                        <a:rPr lang="pt-BR" b="0" i="1" smtClean="0">
                          <a:latin typeface="Cambria Math" panose="02040503050406030204" pitchFamily="18" charset="0"/>
                        </a:rPr>
                        <m:t>=</m:t>
                      </m:r>
                      <m:r>
                        <a:rPr lang="pt-BR" b="0" i="1" smtClean="0">
                          <a:latin typeface="Cambria Math" panose="02040503050406030204" pitchFamily="18" charset="0"/>
                        </a:rPr>
                        <m:t>𝑣𝑎𝑙𝑜𝑟</m:t>
                      </m:r>
                      <m:r>
                        <a:rPr lang="pt-BR" b="0" i="1" smtClean="0">
                          <a:latin typeface="Cambria Math" panose="02040503050406030204" pitchFamily="18" charset="0"/>
                        </a:rPr>
                        <m:t> </m:t>
                      </m:r>
                      <m:r>
                        <a:rPr lang="pt-BR" b="0" i="1" smtClean="0">
                          <a:latin typeface="Cambria Math" panose="02040503050406030204" pitchFamily="18" charset="0"/>
                        </a:rPr>
                        <m:t>𝑞𝑢𝑒</m:t>
                      </m:r>
                      <m:r>
                        <a:rPr lang="pt-BR" b="0" i="1" smtClean="0">
                          <a:latin typeface="Cambria Math" panose="02040503050406030204" pitchFamily="18" charset="0"/>
                        </a:rPr>
                        <m:t> </m:t>
                      </m:r>
                      <m:r>
                        <a:rPr lang="pt-BR" b="0" i="1" smtClean="0">
                          <a:latin typeface="Cambria Math" panose="02040503050406030204" pitchFamily="18" charset="0"/>
                        </a:rPr>
                        <m:t>𝑚𝑎𝑖𝑠</m:t>
                      </m:r>
                      <m:r>
                        <a:rPr lang="pt-BR" b="0" i="1" smtClean="0">
                          <a:latin typeface="Cambria Math" panose="02040503050406030204" pitchFamily="18" charset="0"/>
                        </a:rPr>
                        <m:t> </m:t>
                      </m:r>
                      <m:r>
                        <a:rPr lang="pt-BR" b="0" i="1" smtClean="0">
                          <a:latin typeface="Cambria Math" panose="02040503050406030204" pitchFamily="18" charset="0"/>
                        </a:rPr>
                        <m:t>𝑠𝑒</m:t>
                      </m:r>
                      <m:r>
                        <a:rPr lang="pt-BR" b="0" i="1" smtClean="0">
                          <a:latin typeface="Cambria Math" panose="02040503050406030204" pitchFamily="18" charset="0"/>
                        </a:rPr>
                        <m:t> </m:t>
                      </m:r>
                      <m:r>
                        <a:rPr lang="pt-BR" b="0" i="1" smtClean="0">
                          <a:latin typeface="Cambria Math" panose="02040503050406030204" pitchFamily="18" charset="0"/>
                        </a:rPr>
                        <m:t>𝑟𝑒𝑝𝑒𝑡𝑒</m:t>
                      </m:r>
                      <m:r>
                        <a:rPr lang="pt-BR" b="0" i="1" smtClean="0">
                          <a:latin typeface="Cambria Math" panose="02040503050406030204" pitchFamily="18" charset="0"/>
                        </a:rPr>
                        <m:t>=8</m:t>
                      </m:r>
                    </m:oMath>
                  </m:oMathPara>
                </a14:m>
                <a:endParaRPr lang="pt-BR" dirty="0">
                  <a:highlight>
                    <a:srgbClr val="FFFF00"/>
                  </a:highlight>
                </a:endParaRPr>
              </a:p>
            </p:txBody>
          </p:sp>
        </mc:Choice>
        <mc:Fallback xmlns="">
          <p:sp>
            <p:nvSpPr>
              <p:cNvPr id="4" name="CaixaDeTexto 3">
                <a:extLst>
                  <a:ext uri="{FF2B5EF4-FFF2-40B4-BE49-F238E27FC236}">
                    <a16:creationId xmlns:a16="http://schemas.microsoft.com/office/drawing/2014/main" id="{E83ED5F5-72F2-0571-9A22-DA67DCFBC5E5}"/>
                  </a:ext>
                </a:extLst>
              </p:cNvPr>
              <p:cNvSpPr txBox="1">
                <a:spLocks noRot="1" noChangeAspect="1" noMove="1" noResize="1" noEditPoints="1" noAdjustHandles="1" noChangeArrowheads="1" noChangeShapeType="1" noTextEdit="1"/>
              </p:cNvSpPr>
              <p:nvPr/>
            </p:nvSpPr>
            <p:spPr>
              <a:xfrm>
                <a:off x="5735960" y="5365085"/>
                <a:ext cx="6323768" cy="800219"/>
              </a:xfrm>
              <a:prstGeom prst="rect">
                <a:avLst/>
              </a:prstGeom>
              <a:blipFill>
                <a:blip r:embed="rId5"/>
                <a:stretch>
                  <a:fillRect l="-867" t="-3788" b="-4545"/>
                </a:stretch>
              </a:blipFill>
              <a:ln w="6350">
                <a:solidFill>
                  <a:schemeClr val="tx1">
                    <a:lumMod val="50000"/>
                    <a:lumOff val="50000"/>
                  </a:schemeClr>
                </a:solidFill>
              </a:ln>
            </p:spPr>
            <p:txBody>
              <a:bodyPr/>
              <a:lstStyle/>
              <a:p>
                <a:r>
                  <a:rPr lang="pt-BR">
                    <a:noFill/>
                  </a:rPr>
                  <a:t> </a:t>
                </a:r>
              </a:p>
            </p:txBody>
          </p:sp>
        </mc:Fallback>
      </mc:AlternateContent>
      <p:pic>
        <p:nvPicPr>
          <p:cNvPr id="3" name="Picture 4">
            <a:extLst>
              <a:ext uri="{FF2B5EF4-FFF2-40B4-BE49-F238E27FC236}">
                <a16:creationId xmlns:a16="http://schemas.microsoft.com/office/drawing/2014/main" id="{2513C387-DFDB-94BF-A2B1-7326082828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77" t="23097" r="28477" b="23096"/>
          <a:stretch/>
        </p:blipFill>
        <p:spPr bwMode="auto">
          <a:xfrm>
            <a:off x="119336" y="5491530"/>
            <a:ext cx="308594"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79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113F84E-40D9-4383-96A4-2FDDDA60B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1492"/>
            <a:ext cx="12192000" cy="3225860"/>
          </a:xfrm>
          <a:prstGeom prst="rect">
            <a:avLst/>
          </a:prstGeom>
        </p:spPr>
      </p:pic>
      <p:pic>
        <p:nvPicPr>
          <p:cNvPr id="13" name="Imagem 12">
            <a:extLst>
              <a:ext uri="{FF2B5EF4-FFF2-40B4-BE49-F238E27FC236}">
                <a16:creationId xmlns:a16="http://schemas.microsoft.com/office/drawing/2014/main" id="{35FDF71B-8B55-49E8-B4B4-45A3A7010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2" y="5134931"/>
            <a:ext cx="4837423" cy="1734280"/>
          </a:xfrm>
          <a:prstGeom prst="rect">
            <a:avLst/>
          </a:prstGeom>
        </p:spPr>
      </p:pic>
      <p:pic>
        <p:nvPicPr>
          <p:cNvPr id="14" name="Imagem 13">
            <a:extLst>
              <a:ext uri="{FF2B5EF4-FFF2-40B4-BE49-F238E27FC236}">
                <a16:creationId xmlns:a16="http://schemas.microsoft.com/office/drawing/2014/main" id="{9D162C19-1408-4249-9226-259E80EEBD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40071" y="4709881"/>
            <a:ext cx="1917771" cy="1917771"/>
          </a:xfrm>
          <a:prstGeom prst="rect">
            <a:avLst/>
          </a:prstGeom>
        </p:spPr>
      </p:pic>
      <p:sp>
        <p:nvSpPr>
          <p:cNvPr id="15" name="Balão de Fala: Oval 14">
            <a:extLst>
              <a:ext uri="{FF2B5EF4-FFF2-40B4-BE49-F238E27FC236}">
                <a16:creationId xmlns:a16="http://schemas.microsoft.com/office/drawing/2014/main" id="{1F3DE170-7A01-4D25-B93A-B54EB0ACDA15}"/>
              </a:ext>
            </a:extLst>
          </p:cNvPr>
          <p:cNvSpPr/>
          <p:nvPr/>
        </p:nvSpPr>
        <p:spPr>
          <a:xfrm>
            <a:off x="7901457" y="5033092"/>
            <a:ext cx="1917770" cy="844181"/>
          </a:xfrm>
          <a:prstGeom prst="wedgeEllipseCallout">
            <a:avLst>
              <a:gd name="adj1" fmla="val 68709"/>
              <a:gd name="adj2" fmla="val -20388"/>
            </a:avLst>
          </a:prstGeom>
          <a:solidFill>
            <a:schemeClr val="accent5">
              <a:lumMod val="40000"/>
              <a:lumOff val="60000"/>
              <a:alpha val="5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45321434-8ED1-47CD-A578-2EC83BB5D28A}"/>
              </a:ext>
            </a:extLst>
          </p:cNvPr>
          <p:cNvSpPr txBox="1"/>
          <p:nvPr/>
        </p:nvSpPr>
        <p:spPr>
          <a:xfrm>
            <a:off x="479376" y="3645024"/>
            <a:ext cx="11233248" cy="400110"/>
          </a:xfrm>
          <a:prstGeom prst="rect">
            <a:avLst/>
          </a:prstGeom>
          <a:noFill/>
        </p:spPr>
        <p:txBody>
          <a:bodyPr wrap="square" rtlCol="0">
            <a:spAutoFit/>
          </a:bodyPr>
          <a:lstStyle/>
          <a:p>
            <a:r>
              <a:rPr lang="pt-BR" sz="2000" b="1" dirty="0">
                <a:solidFill>
                  <a:schemeClr val="accent4">
                    <a:lumMod val="50000"/>
                  </a:schemeClr>
                </a:solidFill>
                <a:latin typeface="Comic Sans MS" panose="030F0702030302020204" pitchFamily="66" charset="0"/>
                <a:cs typeface="Calibri" panose="020F0502020204030204" pitchFamily="34" charset="0"/>
              </a:rPr>
              <a:t>Quem ensina aprende ao ensinar. E quem aprende ensina ao aprender.      </a:t>
            </a:r>
            <a:r>
              <a:rPr lang="pt-BR" sz="2000" i="1" dirty="0">
                <a:solidFill>
                  <a:schemeClr val="accent4">
                    <a:lumMod val="50000"/>
                  </a:schemeClr>
                </a:solidFill>
                <a:latin typeface="Comic Sans MS" panose="030F0702030302020204" pitchFamily="66" charset="0"/>
                <a:cs typeface="Calibri" panose="020F0502020204030204" pitchFamily="34" charset="0"/>
              </a:rPr>
              <a:t>Paulo Freire</a:t>
            </a:r>
            <a:endParaRPr lang="pt-BR" i="1" dirty="0">
              <a:solidFill>
                <a:schemeClr val="accent4">
                  <a:lumMod val="50000"/>
                </a:schemeClr>
              </a:solidFill>
              <a:latin typeface="Comic Sans MS" panose="030F0702030302020204" pitchFamily="66" charset="0"/>
              <a:cs typeface="Calibri" panose="020F0502020204030204" pitchFamily="34" charset="0"/>
            </a:endParaRPr>
          </a:p>
        </p:txBody>
      </p:sp>
      <p:sp>
        <p:nvSpPr>
          <p:cNvPr id="18" name="CaixaDeTexto 17">
            <a:extLst>
              <a:ext uri="{FF2B5EF4-FFF2-40B4-BE49-F238E27FC236}">
                <a16:creationId xmlns:a16="http://schemas.microsoft.com/office/drawing/2014/main" id="{8DCC42C5-4D9E-43CA-B706-DFE84DA786C6}"/>
              </a:ext>
            </a:extLst>
          </p:cNvPr>
          <p:cNvSpPr txBox="1"/>
          <p:nvPr/>
        </p:nvSpPr>
        <p:spPr>
          <a:xfrm>
            <a:off x="7757441" y="5301209"/>
            <a:ext cx="2216582" cy="307777"/>
          </a:xfrm>
          <a:prstGeom prst="rect">
            <a:avLst/>
          </a:prstGeom>
          <a:noFill/>
        </p:spPr>
        <p:txBody>
          <a:bodyPr wrap="square" rtlCol="0">
            <a:spAutoFit/>
          </a:bodyPr>
          <a:lstStyle/>
          <a:p>
            <a:pPr algn="ctr"/>
            <a:r>
              <a:rPr lang="pt-BR" sz="1400" b="1" dirty="0">
                <a:ln w="0"/>
                <a:solidFill>
                  <a:srgbClr val="002060"/>
                </a:solidFill>
                <a:latin typeface="Comic Sans MS" panose="030F0702030302020204" pitchFamily="66" charset="0"/>
              </a:rPr>
              <a:t>Até a próxima aula!</a:t>
            </a:r>
          </a:p>
        </p:txBody>
      </p:sp>
      <p:cxnSp>
        <p:nvCxnSpPr>
          <p:cNvPr id="4" name="Conector reto 3">
            <a:extLst>
              <a:ext uri="{FF2B5EF4-FFF2-40B4-BE49-F238E27FC236}">
                <a16:creationId xmlns:a16="http://schemas.microsoft.com/office/drawing/2014/main" id="{D6AD3FCA-1605-D9B4-3812-42957B3ADD8C}"/>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A68BB0DF-8752-124E-420B-9DF3516D6C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5" name="CaixaDeTexto 4">
            <a:extLst>
              <a:ext uri="{FF2B5EF4-FFF2-40B4-BE49-F238E27FC236}">
                <a16:creationId xmlns:a16="http://schemas.microsoft.com/office/drawing/2014/main" id="{64207D1F-79A6-5434-F753-9BEA6ED8CE37}"/>
              </a:ext>
            </a:extLst>
          </p:cNvPr>
          <p:cNvSpPr txBox="1"/>
          <p:nvPr/>
        </p:nvSpPr>
        <p:spPr>
          <a:xfrm>
            <a:off x="263354" y="1988840"/>
            <a:ext cx="11928646" cy="461665"/>
          </a:xfrm>
          <a:prstGeom prst="rect">
            <a:avLst/>
          </a:prstGeom>
          <a:noFill/>
        </p:spPr>
        <p:txBody>
          <a:bodyPr wrap="square" rtlCol="0">
            <a:spAutoFit/>
          </a:bodyPr>
          <a:lstStyle/>
          <a:p>
            <a:r>
              <a:rPr lang="pt-BR" sz="2400" b="1" i="1" dirty="0">
                <a:latin typeface="Comic Sans MS" panose="030F0702030302020204" pitchFamily="66" charset="0"/>
                <a:cs typeface="Arial" panose="020B0604020202020204" pitchFamily="34" charset="0"/>
              </a:rPr>
              <a:t>Obrigado!</a:t>
            </a:r>
          </a:p>
        </p:txBody>
      </p:sp>
      <p:sp>
        <p:nvSpPr>
          <p:cNvPr id="16" name="CaixaDeTexto 15">
            <a:extLst>
              <a:ext uri="{FF2B5EF4-FFF2-40B4-BE49-F238E27FC236}">
                <a16:creationId xmlns:a16="http://schemas.microsoft.com/office/drawing/2014/main" id="{3EBC2166-98AB-0ADC-CA1A-238DD0E2BFD2}"/>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19" name="CaixaDeTexto 18">
            <a:extLst>
              <a:ext uri="{FF2B5EF4-FFF2-40B4-BE49-F238E27FC236}">
                <a16:creationId xmlns:a16="http://schemas.microsoft.com/office/drawing/2014/main" id="{09713A5C-095D-FB10-DE98-4E5E4D63281D}"/>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Tree>
    <p:extLst>
      <p:ext uri="{BB962C8B-B14F-4D97-AF65-F5344CB8AC3E}">
        <p14:creationId xmlns:p14="http://schemas.microsoft.com/office/powerpoint/2010/main" val="3239653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140B-318E-5BB8-3A20-B071D0E22080}"/>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91A778D3-BB94-2743-9D0A-AF73A0D7D5B0}"/>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6ADB91EA-5519-3DA5-3254-B31600C09DF8}"/>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E81E3CAA-3A24-3C17-7BB5-5E057C74C3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E34792F0-EEAC-9259-0604-7BA116F2C4AE}"/>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BCD6333A-6CD0-A616-657E-E60CE9F46E74}"/>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55725449-E0D1-8234-DCD3-7771A883E5E3}"/>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77989"/>
      </p:ext>
    </p:extLst>
  </p:cSld>
  <p:clrMapOvr>
    <a:masterClrMapping/>
  </p:clrMapOvr>
  <p:transition spd="slow" advTm="12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ED94A-1621-13E4-2F4E-C710EA1F80B4}"/>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6FD8F5C7-C77D-9841-3BEF-650F7E9F0DEA}"/>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Variáveis</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buNone/>
            </a:pPr>
            <a:r>
              <a:rPr lang="pt-BR" sz="2000" dirty="0">
                <a:solidFill>
                  <a:schemeClr val="tx1"/>
                </a:solidFill>
                <a:latin typeface="Arial" panose="020B0604020202020204" pitchFamily="34" charset="0"/>
                <a:cs typeface="Arial" panose="020B0604020202020204" pitchFamily="34" charset="0"/>
              </a:rPr>
              <a:t>Variável é a característica de interesse que será medida ou observada em cada elemento do estudo. Elas mudam de valor de uma observação para outra e se dividem em:</a:t>
            </a:r>
          </a:p>
          <a:p>
            <a:pPr marL="0" indent="0" algn="just">
              <a:buNone/>
            </a:pPr>
            <a:endParaRPr lang="pt-BR" sz="20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Quantitativas</a:t>
            </a:r>
            <a:r>
              <a:rPr lang="pt-BR" sz="2000" dirty="0">
                <a:solidFill>
                  <a:schemeClr val="tx1"/>
                </a:solidFill>
                <a:latin typeface="Arial" panose="020B0604020202020204" pitchFamily="34" charset="0"/>
                <a:cs typeface="Arial" panose="020B0604020202020204" pitchFamily="34" charset="0"/>
              </a:rPr>
              <a:t>: Dados numéricos que representam contagens ou medidas.</a:t>
            </a:r>
          </a:p>
          <a:p>
            <a:pPr lvl="1">
              <a:buClr>
                <a:srgbClr val="F4680B"/>
              </a:buClr>
              <a:buSzPct val="100000"/>
              <a:buFont typeface="Wingdings" panose="05000000000000000000" pitchFamily="2" charset="2"/>
              <a:buChar char="§"/>
            </a:pPr>
            <a:r>
              <a:rPr lang="pt-BR" i="1" dirty="0">
                <a:solidFill>
                  <a:schemeClr val="tx1"/>
                </a:solidFill>
                <a:latin typeface="Arial" panose="020B0604020202020204" pitchFamily="34" charset="0"/>
                <a:cs typeface="Arial" panose="020B0604020202020204" pitchFamily="34" charset="0"/>
              </a:rPr>
              <a:t>Discretas</a:t>
            </a:r>
            <a:r>
              <a:rPr lang="pt-BR" dirty="0">
                <a:solidFill>
                  <a:schemeClr val="tx1"/>
                </a:solidFill>
                <a:latin typeface="Arial" panose="020B0604020202020204" pitchFamily="34" charset="0"/>
                <a:cs typeface="Arial" panose="020B0604020202020204" pitchFamily="34" charset="0"/>
              </a:rPr>
              <a:t>: Números inteiros resultantes de contagens </a:t>
            </a:r>
            <a:r>
              <a:rPr lang="pt-BR" i="1" dirty="0">
                <a:solidFill>
                  <a:schemeClr val="tx1"/>
                </a:solidFill>
                <a:latin typeface="Arial" panose="020B0604020202020204" pitchFamily="34" charset="0"/>
                <a:cs typeface="Arial" panose="020B0604020202020204" pitchFamily="34" charset="0"/>
              </a:rPr>
              <a:t>(</a:t>
            </a:r>
            <a:r>
              <a:rPr lang="pt-BR" i="1" dirty="0" err="1">
                <a:solidFill>
                  <a:schemeClr val="tx1"/>
                </a:solidFill>
                <a:latin typeface="Arial" panose="020B0604020202020204" pitchFamily="34" charset="0"/>
                <a:cs typeface="Arial" panose="020B0604020202020204" pitchFamily="34" charset="0"/>
              </a:rPr>
              <a:t>Ex</a:t>
            </a:r>
            <a:r>
              <a:rPr lang="pt-BR" i="1" dirty="0">
                <a:solidFill>
                  <a:schemeClr val="tx1"/>
                </a:solidFill>
                <a:latin typeface="Arial" panose="020B0604020202020204" pitchFamily="34" charset="0"/>
                <a:cs typeface="Arial" panose="020B0604020202020204" pitchFamily="34" charset="0"/>
              </a:rPr>
              <a:t>: quantidade de filhos, número de carros)</a:t>
            </a:r>
            <a:r>
              <a:rPr lang="pt-BR" dirty="0">
                <a:solidFill>
                  <a:schemeClr val="tx1"/>
                </a:solidFill>
                <a:latin typeface="Arial" panose="020B0604020202020204" pitchFamily="34" charset="0"/>
                <a:cs typeface="Arial" panose="020B0604020202020204" pitchFamily="34" charset="0"/>
              </a:rPr>
              <a:t>.</a:t>
            </a:r>
          </a:p>
          <a:p>
            <a:pPr lvl="1">
              <a:buClr>
                <a:srgbClr val="F4680B"/>
              </a:buClr>
              <a:buSzPct val="100000"/>
              <a:buFont typeface="Wingdings" panose="05000000000000000000" pitchFamily="2" charset="2"/>
              <a:buChar char="§"/>
            </a:pPr>
            <a:r>
              <a:rPr lang="pt-BR" i="1" dirty="0">
                <a:solidFill>
                  <a:schemeClr val="tx1"/>
                </a:solidFill>
                <a:latin typeface="Arial" panose="020B0604020202020204" pitchFamily="34" charset="0"/>
                <a:cs typeface="Arial" panose="020B0604020202020204" pitchFamily="34" charset="0"/>
              </a:rPr>
              <a:t>Contínuas</a:t>
            </a:r>
            <a:r>
              <a:rPr lang="pt-BR" dirty="0">
                <a:solidFill>
                  <a:schemeClr val="tx1"/>
                </a:solidFill>
                <a:latin typeface="Arial" panose="020B0604020202020204" pitchFamily="34" charset="0"/>
                <a:cs typeface="Arial" panose="020B0604020202020204" pitchFamily="34" charset="0"/>
              </a:rPr>
              <a:t>: Valores que podem assumir qualquer número real, incluindo frações </a:t>
            </a:r>
            <a:r>
              <a:rPr lang="pt-BR" i="1" dirty="0">
                <a:solidFill>
                  <a:schemeClr val="tx1"/>
                </a:solidFill>
                <a:latin typeface="Arial" panose="020B0604020202020204" pitchFamily="34" charset="0"/>
                <a:cs typeface="Arial" panose="020B0604020202020204" pitchFamily="34" charset="0"/>
              </a:rPr>
              <a:t>(</a:t>
            </a:r>
            <a:r>
              <a:rPr lang="pt-BR" i="1" dirty="0" err="1">
                <a:solidFill>
                  <a:schemeClr val="tx1"/>
                </a:solidFill>
                <a:latin typeface="Arial" panose="020B0604020202020204" pitchFamily="34" charset="0"/>
                <a:cs typeface="Arial" panose="020B0604020202020204" pitchFamily="34" charset="0"/>
              </a:rPr>
              <a:t>Ex</a:t>
            </a:r>
            <a:r>
              <a:rPr lang="pt-BR" i="1" dirty="0">
                <a:solidFill>
                  <a:schemeClr val="tx1"/>
                </a:solidFill>
                <a:latin typeface="Arial" panose="020B0604020202020204" pitchFamily="34" charset="0"/>
                <a:cs typeface="Arial" panose="020B0604020202020204" pitchFamily="34" charset="0"/>
              </a:rPr>
              <a:t>: altura, peso, salário)</a:t>
            </a:r>
            <a:r>
              <a:rPr lang="pt-BR" dirty="0">
                <a:solidFill>
                  <a:schemeClr val="tx1"/>
                </a:solidFill>
                <a:latin typeface="Arial" panose="020B0604020202020204" pitchFamily="34" charset="0"/>
                <a:cs typeface="Arial" panose="020B0604020202020204" pitchFamily="34" charset="0"/>
              </a:rPr>
              <a:t>.</a:t>
            </a:r>
          </a:p>
          <a:p>
            <a:pPr marL="457200" lvl="1" indent="0">
              <a:buClr>
                <a:srgbClr val="F4680B"/>
              </a:buClr>
              <a:buSzPct val="100000"/>
              <a:buNone/>
            </a:pPr>
            <a:endParaRPr lang="pt-BR"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pt-BR" sz="2000" b="1" dirty="0">
                <a:solidFill>
                  <a:schemeClr val="tx1"/>
                </a:solidFill>
                <a:latin typeface="Arial" panose="020B0604020202020204" pitchFamily="34" charset="0"/>
                <a:cs typeface="Arial" panose="020B0604020202020204" pitchFamily="34" charset="0"/>
              </a:rPr>
              <a:t>Qualitativas (ou Categóricas)</a:t>
            </a:r>
            <a:r>
              <a:rPr lang="pt-BR" sz="2000" dirty="0">
                <a:solidFill>
                  <a:schemeClr val="tx1"/>
                </a:solidFill>
                <a:latin typeface="Arial" panose="020B0604020202020204" pitchFamily="34" charset="0"/>
                <a:cs typeface="Arial" panose="020B0604020202020204" pitchFamily="34" charset="0"/>
              </a:rPr>
              <a:t>: Dados que expressam uma qualidade, categoria ou atributo.</a:t>
            </a:r>
          </a:p>
          <a:p>
            <a:pPr lvl="1">
              <a:buClr>
                <a:srgbClr val="F4680B"/>
              </a:buClr>
              <a:buSzPct val="100000"/>
              <a:buFont typeface="Wingdings" panose="05000000000000000000" pitchFamily="2" charset="2"/>
              <a:buChar char="§"/>
            </a:pPr>
            <a:r>
              <a:rPr lang="pt-BR" i="1" dirty="0">
                <a:solidFill>
                  <a:schemeClr val="tx1"/>
                </a:solidFill>
                <a:latin typeface="Arial" panose="020B0604020202020204" pitchFamily="34" charset="0"/>
                <a:cs typeface="Arial" panose="020B0604020202020204" pitchFamily="34" charset="0"/>
              </a:rPr>
              <a:t>Nominais</a:t>
            </a:r>
            <a:r>
              <a:rPr lang="pt-BR" dirty="0">
                <a:solidFill>
                  <a:schemeClr val="tx1"/>
                </a:solidFill>
                <a:latin typeface="Arial" panose="020B0604020202020204" pitchFamily="34" charset="0"/>
                <a:cs typeface="Arial" panose="020B0604020202020204" pitchFamily="34" charset="0"/>
              </a:rPr>
              <a:t>: Não possuem uma ordem natural </a:t>
            </a:r>
            <a:r>
              <a:rPr lang="pt-BR" i="1" dirty="0">
                <a:solidFill>
                  <a:schemeClr val="tx1"/>
                </a:solidFill>
                <a:latin typeface="Arial" panose="020B0604020202020204" pitchFamily="34" charset="0"/>
                <a:cs typeface="Arial" panose="020B0604020202020204" pitchFamily="34" charset="0"/>
              </a:rPr>
              <a:t>(</a:t>
            </a:r>
            <a:r>
              <a:rPr lang="pt-BR" i="1" dirty="0" err="1">
                <a:solidFill>
                  <a:schemeClr val="tx1"/>
                </a:solidFill>
                <a:latin typeface="Arial" panose="020B0604020202020204" pitchFamily="34" charset="0"/>
                <a:cs typeface="Arial" panose="020B0604020202020204" pitchFamily="34" charset="0"/>
              </a:rPr>
              <a:t>Ex</a:t>
            </a:r>
            <a:r>
              <a:rPr lang="pt-BR" i="1" dirty="0">
                <a:solidFill>
                  <a:schemeClr val="tx1"/>
                </a:solidFill>
                <a:latin typeface="Arial" panose="020B0604020202020204" pitchFamily="34" charset="0"/>
                <a:cs typeface="Arial" panose="020B0604020202020204" pitchFamily="34" charset="0"/>
              </a:rPr>
              <a:t>: cor dos olhos, estado civil, gênero)</a:t>
            </a:r>
            <a:r>
              <a:rPr lang="pt-BR" dirty="0">
                <a:solidFill>
                  <a:schemeClr val="tx1"/>
                </a:solidFill>
                <a:latin typeface="Arial" panose="020B0604020202020204" pitchFamily="34" charset="0"/>
                <a:cs typeface="Arial" panose="020B0604020202020204" pitchFamily="34" charset="0"/>
              </a:rPr>
              <a:t>.</a:t>
            </a:r>
          </a:p>
          <a:p>
            <a:pPr lvl="1">
              <a:buClr>
                <a:srgbClr val="F4680B"/>
              </a:buClr>
              <a:buSzPct val="100000"/>
              <a:buFont typeface="Wingdings" panose="05000000000000000000" pitchFamily="2" charset="2"/>
              <a:buChar char="§"/>
            </a:pPr>
            <a:r>
              <a:rPr lang="pt-BR" i="1" dirty="0">
                <a:solidFill>
                  <a:schemeClr val="tx1"/>
                </a:solidFill>
                <a:latin typeface="Arial" panose="020B0604020202020204" pitchFamily="34" charset="0"/>
                <a:cs typeface="Arial" panose="020B0604020202020204" pitchFamily="34" charset="0"/>
              </a:rPr>
              <a:t>Ordinais</a:t>
            </a:r>
            <a:r>
              <a:rPr lang="pt-BR" dirty="0">
                <a:solidFill>
                  <a:schemeClr val="tx1"/>
                </a:solidFill>
                <a:latin typeface="Arial" panose="020B0604020202020204" pitchFamily="34" charset="0"/>
                <a:cs typeface="Arial" panose="020B0604020202020204" pitchFamily="34" charset="0"/>
              </a:rPr>
              <a:t>: Possuem uma ordenação ou hierarquia natural </a:t>
            </a:r>
            <a:r>
              <a:rPr lang="pt-BR" i="1" dirty="0">
                <a:solidFill>
                  <a:schemeClr val="tx1"/>
                </a:solidFill>
                <a:latin typeface="Arial" panose="020B0604020202020204" pitchFamily="34" charset="0"/>
                <a:cs typeface="Arial" panose="020B0604020202020204" pitchFamily="34" charset="0"/>
              </a:rPr>
              <a:t>(</a:t>
            </a:r>
            <a:r>
              <a:rPr lang="pt-BR" i="1" dirty="0" err="1">
                <a:solidFill>
                  <a:schemeClr val="tx1"/>
                </a:solidFill>
                <a:latin typeface="Arial" panose="020B0604020202020204" pitchFamily="34" charset="0"/>
                <a:cs typeface="Arial" panose="020B0604020202020204" pitchFamily="34" charset="0"/>
              </a:rPr>
              <a:t>Ex</a:t>
            </a:r>
            <a:r>
              <a:rPr lang="pt-BR" i="1" dirty="0">
                <a:solidFill>
                  <a:schemeClr val="tx1"/>
                </a:solidFill>
                <a:latin typeface="Arial" panose="020B0604020202020204" pitchFamily="34" charset="0"/>
                <a:cs typeface="Arial" panose="020B0604020202020204" pitchFamily="34" charset="0"/>
              </a:rPr>
              <a:t>: nível de escolaridade, meses do ano)</a:t>
            </a:r>
            <a:endParaRPr lang="pt-BR"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283ECA5E-A5CE-041E-5EAC-AC56D3215951}"/>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446C226-8905-7B40-D73B-79BEE16E47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66F67ACE-6B49-5511-FD53-56F1990DB3E4}"/>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6B16B4AD-6DD3-B15E-28F5-ACE840531B9F}"/>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BA2FE83D-A2A1-3CB3-D769-8B7DDE4FB3E7}"/>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390" r="10390"/>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003488"/>
      </p:ext>
    </p:extLst>
  </p:cSld>
  <p:clrMapOvr>
    <a:masterClrMapping/>
  </p:clrMapOvr>
  <p:transition spd="slow" advTm="900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01442-21A7-4DE5-DD51-7596536BE822}"/>
            </a:ext>
          </a:extLst>
        </p:cNvPr>
        <p:cNvGrpSpPr/>
        <p:nvPr/>
      </p:nvGrpSpPr>
      <p:grpSpPr>
        <a:xfrm>
          <a:off x="0" y="0"/>
          <a:ext cx="0" cy="0"/>
          <a:chOff x="0" y="0"/>
          <a:chExt cx="0" cy="0"/>
        </a:xfrm>
      </p:grpSpPr>
      <p:sp>
        <p:nvSpPr>
          <p:cNvPr id="13" name="Espaço Reservado para Conteúdo 2">
            <a:extLst>
              <a:ext uri="{FF2B5EF4-FFF2-40B4-BE49-F238E27FC236}">
                <a16:creationId xmlns:a16="http://schemas.microsoft.com/office/drawing/2014/main" id="{9758B977-1843-F013-5B01-B81E979E2632}"/>
              </a:ext>
            </a:extLst>
          </p:cNvPr>
          <p:cNvSpPr>
            <a:spLocks noGrp="1"/>
          </p:cNvSpPr>
          <p:nvPr>
            <p:ph idx="1"/>
          </p:nvPr>
        </p:nvSpPr>
        <p:spPr>
          <a:xfrm>
            <a:off x="-1" y="1484784"/>
            <a:ext cx="12191999" cy="5373216"/>
          </a:xfrm>
        </p:spPr>
        <p:txBody>
          <a:bodyPr>
            <a:noAutofit/>
          </a:bodyPr>
          <a:lstStyle/>
          <a:p>
            <a:pPr marL="0" indent="0" algn="ctr">
              <a:buNone/>
            </a:pPr>
            <a:r>
              <a:rPr lang="pt-BR" sz="3600" b="1" dirty="0">
                <a:solidFill>
                  <a:srgbClr val="0070C0"/>
                </a:solidFill>
                <a:effectLst>
                  <a:outerShdw blurRad="38100" dist="38100" dir="2700000" algn="tl">
                    <a:srgbClr val="000000">
                      <a:alpha val="43137"/>
                    </a:srgbClr>
                  </a:outerShdw>
                </a:effectLst>
                <a:latin typeface="Calibri" panose="020F0502020204030204" pitchFamily="34" charset="0"/>
              </a:rPr>
              <a:t>Pausa...</a:t>
            </a:r>
            <a:endParaRPr lang="pt-BR" sz="1000" dirty="0">
              <a:solidFill>
                <a:schemeClr val="tx1"/>
              </a:solidFill>
              <a:latin typeface="Calibri" panose="020F0502020204030204" pitchFamily="34" charset="0"/>
            </a:endParaRPr>
          </a:p>
          <a:p>
            <a:pPr>
              <a:buNone/>
            </a:pPr>
            <a:endParaRPr lang="pt-BR" sz="2000" b="1" dirty="0">
              <a:solidFill>
                <a:srgbClr val="C00000"/>
              </a:solidFill>
              <a:latin typeface="Arial" panose="020B0604020202020204" pitchFamily="34" charset="0"/>
              <a:cs typeface="Arial" panose="020B0604020202020204" pitchFamily="34" charset="0"/>
            </a:endParaRPr>
          </a:p>
          <a:p>
            <a:pPr marL="0" indent="0" algn="just">
              <a:lnSpc>
                <a:spcPct val="150000"/>
              </a:lnSpc>
              <a:buNone/>
            </a:pPr>
            <a:endParaRPr lang="pt-BR" sz="2000" dirty="0">
              <a:solidFill>
                <a:schemeClr val="tx1"/>
              </a:solidFill>
              <a:latin typeface="Arial" panose="020B0604020202020204" pitchFamily="34" charset="0"/>
              <a:cs typeface="Arial" panose="020B0604020202020204" pitchFamily="34" charset="0"/>
            </a:endParaRPr>
          </a:p>
        </p:txBody>
      </p:sp>
      <p:cxnSp>
        <p:nvCxnSpPr>
          <p:cNvPr id="2" name="Conector reto 1">
            <a:extLst>
              <a:ext uri="{FF2B5EF4-FFF2-40B4-BE49-F238E27FC236}">
                <a16:creationId xmlns:a16="http://schemas.microsoft.com/office/drawing/2014/main" id="{99F0EC19-E3A3-8AE1-8793-EB0FD82133AB}"/>
              </a:ext>
            </a:extLst>
          </p:cNvPr>
          <p:cNvCxnSpPr>
            <a:cxnSpLocks/>
          </p:cNvCxnSpPr>
          <p:nvPr/>
        </p:nvCxnSpPr>
        <p:spPr>
          <a:xfrm>
            <a:off x="1199456" y="116632"/>
            <a:ext cx="0" cy="122413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FAE8F0E4-2A06-3BCB-AC4E-D389C9E21B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28" y="217649"/>
            <a:ext cx="1004161" cy="1057716"/>
          </a:xfrm>
          <a:prstGeom prst="rect">
            <a:avLst/>
          </a:prstGeom>
        </p:spPr>
      </p:pic>
      <p:sp>
        <p:nvSpPr>
          <p:cNvPr id="8" name="CaixaDeTexto 7">
            <a:extLst>
              <a:ext uri="{FF2B5EF4-FFF2-40B4-BE49-F238E27FC236}">
                <a16:creationId xmlns:a16="http://schemas.microsoft.com/office/drawing/2014/main" id="{7604B935-9ECE-0650-6749-1FD5F01293F3}"/>
              </a:ext>
            </a:extLst>
          </p:cNvPr>
          <p:cNvSpPr txBox="1"/>
          <p:nvPr/>
        </p:nvSpPr>
        <p:spPr>
          <a:xfrm>
            <a:off x="1199456" y="332656"/>
            <a:ext cx="1099254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5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MATEMÁTICA</a:t>
            </a:r>
            <a:endParaRPr lang="pt-BR" sz="4400" b="1" spc="15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F1E92CE5-5F40-3494-7FAA-C980DFC11A58}"/>
              </a:ext>
            </a:extLst>
          </p:cNvPr>
          <p:cNvSpPr txBox="1"/>
          <p:nvPr/>
        </p:nvSpPr>
        <p:spPr>
          <a:xfrm>
            <a:off x="9984436" y="836712"/>
            <a:ext cx="2207564"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t-BR" sz="2000" b="1" i="1"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Prof.</a:t>
            </a:r>
            <a:r>
              <a:rPr lang="pt-BR" b="1" i="1" dirty="0">
                <a:latin typeface="Arial" panose="020B0604020202020204" pitchFamily="34" charset="0"/>
                <a:cs typeface="Arial" panose="020B0604020202020204" pitchFamily="34" charset="0"/>
              </a:rPr>
              <a:t> </a:t>
            </a:r>
            <a:r>
              <a:rPr lang="pt-BR" sz="2800"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WAGNER</a:t>
            </a:r>
            <a:endParaRPr lang="pt-BR" i="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EE67309A-B82B-C0ED-5BBD-23A6DCA71B6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691" r="1691"/>
          <a:stretch/>
        </p:blipFill>
        <p:spPr bwMode="auto">
          <a:xfrm>
            <a:off x="11224833" y="404664"/>
            <a:ext cx="867401" cy="315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82435"/>
      </p:ext>
    </p:extLst>
  </p:cSld>
  <p:clrMapOvr>
    <a:masterClrMapping/>
  </p:clrMapOvr>
  <p:transition spd="slow" advTm="120000">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15462</TotalTime>
  <Words>5833</Words>
  <Application>Microsoft Office PowerPoint</Application>
  <PresentationFormat>Widescreen</PresentationFormat>
  <Paragraphs>1316</Paragraphs>
  <Slides>69</Slides>
  <Notes>69</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69</vt:i4>
      </vt:variant>
    </vt:vector>
  </HeadingPairs>
  <TitlesOfParts>
    <vt:vector size="80" baseType="lpstr">
      <vt:lpstr>Arial</vt:lpstr>
      <vt:lpstr>Arial Black</vt:lpstr>
      <vt:lpstr>Bodoni MT Condensed</vt:lpstr>
      <vt:lpstr>Calibri</vt:lpstr>
      <vt:lpstr>Cambria Math</vt:lpstr>
      <vt:lpstr>Comic Sans MS</vt:lpstr>
      <vt:lpstr>Courier New</vt:lpstr>
      <vt:lpstr>Franklin Gothic Book</vt:lpstr>
      <vt:lpstr>Impact</vt:lpstr>
      <vt:lpstr>Wingdings</vt:lpstr>
      <vt:lpstr>Decatur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TUBO DE PITOT</dc:title>
  <dc:creator>Wagner William</dc:creator>
  <cp:lastModifiedBy>Wagner William</cp:lastModifiedBy>
  <cp:revision>1597</cp:revision>
  <dcterms:created xsi:type="dcterms:W3CDTF">2015-10-12T23:50:14Z</dcterms:created>
  <dcterms:modified xsi:type="dcterms:W3CDTF">2026-05-28T17:35:34Z</dcterms:modified>
</cp:coreProperties>
</file>