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695" r:id="rId2"/>
    <p:sldId id="696" r:id="rId3"/>
    <p:sldId id="702" r:id="rId4"/>
    <p:sldId id="697" r:id="rId5"/>
    <p:sldId id="698" r:id="rId6"/>
    <p:sldId id="699" r:id="rId7"/>
    <p:sldId id="700" r:id="rId8"/>
    <p:sldId id="701" r:id="rId9"/>
    <p:sldId id="633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gner William" initials="WW" lastIdx="1" clrIdx="0">
    <p:extLst>
      <p:ext uri="{19B8F6BF-5375-455C-9EA6-DF929625EA0E}">
        <p15:presenceInfo xmlns:p15="http://schemas.microsoft.com/office/powerpoint/2012/main" userId="97bc1c751538ca7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680B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35758FB7-9AC5-4552-8A53-C91805E547FA}" styleName="Estilo com Tema 1 - Ênfas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09" autoAdjust="0"/>
    <p:restoredTop sz="94291" autoAdjust="0"/>
  </p:normalViewPr>
  <p:slideViewPr>
    <p:cSldViewPr>
      <p:cViewPr varScale="1">
        <p:scale>
          <a:sx n="62" d="100"/>
          <a:sy n="62" d="100"/>
        </p:scale>
        <p:origin x="114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89AE74-32C9-4AC0-8AEB-EFDCF6AB488C}" type="datetimeFigureOut">
              <a:rPr lang="pt-BR" smtClean="0"/>
              <a:t>25/02/2026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2B2E1C-5D9A-4E9C-9AEF-D9B82292699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65051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DE032D-DAAA-B199-75C5-78485A4B58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1820BD61-B4B8-EAE3-F4C9-63FE76F677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50916DAA-7DEC-FC10-1902-39F8E526B2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EAE794B-E090-A950-3FDE-7E89BDCA4C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B2E1C-5D9A-4E9C-9AEF-D9B82292699F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09600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4900E5-B399-255F-77A6-7590D6555C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D94EB0CE-940C-32EC-D46C-EEA94A9227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C5585FCB-2BF0-67F6-2382-EA3A79BEB0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670DE10-9DEE-AAE8-A483-A69A642980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B2E1C-5D9A-4E9C-9AEF-D9B82292699F}" type="slidenum">
              <a:rPr lang="pt-BR" smtClean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1269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284567-473A-8829-3ADE-9CBC3D7A11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9AF825E2-776B-83E9-25CE-F29BAFAFC4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721B60FA-C667-A903-6A08-40B5E26A58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C10A91B-BCDA-3BB1-45C9-95A65E6F78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B2E1C-5D9A-4E9C-9AEF-D9B82292699F}" type="slidenum">
              <a:rPr lang="pt-BR" smtClean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567956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13165F-7D88-8413-990A-26CB261F55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69D98B8B-AA0A-1D21-A231-F3B4533497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5DBD6A75-9CC5-5805-AE58-D8261F5DF7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4B115E5-7E5E-F2B8-6A85-B6ADC2D162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B2E1C-5D9A-4E9C-9AEF-D9B82292699F}" type="slidenum">
              <a:rPr lang="pt-BR" smtClean="0"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90689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F2C360-50E5-D46D-EA00-FB9C7A8619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639A4810-7D12-B8E2-E59D-E6D1C1C452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7EA090BB-7E28-31C4-A69E-52AA16DA85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BD1AC06-ECD5-165B-E10A-795C0A18FF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B2E1C-5D9A-4E9C-9AEF-D9B82292699F}" type="slidenum">
              <a:rPr lang="pt-BR" smtClean="0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98785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A2F0EC-7D8C-A5E5-DD7A-817C7EFDE3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C219BE89-9272-7BC9-B574-95C59645B1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404A49AC-ADFF-1207-D76C-1797B5C13C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B6D7456-5CD5-C036-5B08-97E01337F9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B2E1C-5D9A-4E9C-9AEF-D9B82292699F}" type="slidenum">
              <a:rPr lang="pt-BR" smtClean="0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915875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DFDF0C-3216-C18B-D29D-9F261133AC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D4D9430E-EC78-42CE-C695-F7FE6BEF3D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36AB88E1-60B5-CE02-A0FC-584397278A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BF2171F-E954-F605-9CCE-1596AF6D1D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B2E1C-5D9A-4E9C-9AEF-D9B82292699F}" type="slidenum">
              <a:rPr lang="pt-BR" smtClean="0"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104022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B6AAA7-A038-1DD3-0182-1693EEA597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78D1CF5E-A565-B1E8-4E4B-42B0A1C750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B8A2E4F0-FE48-BF06-8E2A-5B51620E24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2470EEB-464F-5BDA-6A5B-F6979A9B60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B2E1C-5D9A-4E9C-9AEF-D9B82292699F}" type="slidenum">
              <a:rPr lang="pt-BR" smtClean="0"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207896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B2E1C-5D9A-4E9C-9AEF-D9B82292699F}" type="slidenum">
              <a:rPr lang="pt-BR" smtClean="0"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27280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12192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12192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Rectangle 7"/>
          <p:cNvSpPr/>
          <p:nvPr/>
        </p:nvSpPr>
        <p:spPr>
          <a:xfrm>
            <a:off x="-1" y="5479144"/>
            <a:ext cx="12192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799" y="2819401"/>
            <a:ext cx="115824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1999" y="4800600"/>
            <a:ext cx="10668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B10F9-6B46-482C-80F8-3A1A4A7F6888}" type="datetimeFigureOut">
              <a:rPr lang="pt-BR" smtClean="0"/>
              <a:t>25/02/2026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21600" y="6356351"/>
            <a:ext cx="3860800" cy="365125"/>
          </a:xfrm>
        </p:spPr>
        <p:txBody>
          <a:bodyPr/>
          <a:lstStyle>
            <a:lvl1pPr algn="r">
              <a:defRPr/>
            </a:lvl1pPr>
          </a:lstStyle>
          <a:p>
            <a:endParaRPr lang="pt-BR" dirty="0"/>
          </a:p>
        </p:txBody>
      </p:sp>
      <p:sp>
        <p:nvSpPr>
          <p:cNvPr id="11" name="TextBox 10"/>
          <p:cNvSpPr txBox="1"/>
          <p:nvPr/>
        </p:nvSpPr>
        <p:spPr>
          <a:xfrm>
            <a:off x="4198112" y="4261105"/>
            <a:ext cx="162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>
                <a:solidFill>
                  <a:schemeClr val="accent1"/>
                </a:solidFill>
                <a:sym typeface="Wingdings"/>
              </a:rPr>
              <a:t>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283199" y="4392169"/>
            <a:ext cx="16256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9B394AFE-018D-4413-A401-49D29DE469D0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5" name="TextBox 14"/>
          <p:cNvSpPr txBox="1"/>
          <p:nvPr/>
        </p:nvSpPr>
        <p:spPr>
          <a:xfrm>
            <a:off x="6425184" y="4261105"/>
            <a:ext cx="162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>
                <a:solidFill>
                  <a:schemeClr val="accent1"/>
                </a:solidFill>
                <a:sym typeface="Wingdings"/>
              </a:rPr>
              <a:t>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B10F9-6B46-482C-80F8-3A1A4A7F6888}" type="datetimeFigureOut">
              <a:rPr lang="pt-BR" smtClean="0"/>
              <a:t>25/02/2026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94AFE-018D-4413-A401-49D29DE469D0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7264400" y="2070100"/>
            <a:ext cx="6858000" cy="271780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Rectangle 7"/>
          <p:cNvSpPr/>
          <p:nvPr/>
        </p:nvSpPr>
        <p:spPr>
          <a:xfrm rot="5400000">
            <a:off x="7367271" y="2284730"/>
            <a:ext cx="6858000" cy="2288540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3600" y="274639"/>
            <a:ext cx="1930400" cy="5851525"/>
          </a:xfrm>
        </p:spPr>
        <p:txBody>
          <a:bodyPr vert="eaVert" anchor="b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274639"/>
            <a:ext cx="84709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B10F9-6B46-482C-80F8-3A1A4A7F6888}" type="datetimeFigureOut">
              <a:rPr lang="pt-BR" smtClean="0"/>
              <a:t>25/02/2026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28000" y="6356351"/>
            <a:ext cx="1016000" cy="365125"/>
          </a:xfrm>
        </p:spPr>
        <p:txBody>
          <a:bodyPr/>
          <a:lstStyle/>
          <a:p>
            <a:fld id="{9B394AFE-018D-4413-A401-49D29DE469D0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9" name="Rectangle 8"/>
          <p:cNvSpPr/>
          <p:nvPr/>
        </p:nvSpPr>
        <p:spPr>
          <a:xfrm rot="5400000">
            <a:off x="6051635" y="3329432"/>
            <a:ext cx="6858000" cy="199136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B10F9-6B46-482C-80F8-3A1A4A7F6888}" type="datetimeFigureOut">
              <a:rPr lang="pt-BR" smtClean="0"/>
              <a:t>25/02/2026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94AFE-018D-4413-A401-49D29DE469D0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12192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12192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-1" y="5479144"/>
            <a:ext cx="12192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2819400"/>
            <a:ext cx="115824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1999" y="4800600"/>
            <a:ext cx="10668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B10F9-6B46-482C-80F8-3A1A4A7F6888}" type="datetimeFigureOut">
              <a:rPr lang="pt-BR" smtClean="0"/>
              <a:t>25/02/2026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21600" y="6356351"/>
            <a:ext cx="3860800" cy="365125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279136" y="4389121"/>
            <a:ext cx="1621536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9B394AFE-018D-4413-A401-49D29DE469D0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1" name="TextBox 10"/>
          <p:cNvSpPr txBox="1"/>
          <p:nvPr/>
        </p:nvSpPr>
        <p:spPr>
          <a:xfrm>
            <a:off x="6425184" y="4261105"/>
            <a:ext cx="162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98112" y="4261105"/>
            <a:ext cx="162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B10F9-6B46-482C-80F8-3A1A4A7F6888}" type="datetimeFigureOut">
              <a:rPr lang="pt-BR" smtClean="0"/>
              <a:t>25/02/2026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94AFE-018D-4413-A401-49D29DE469D0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B10F9-6B46-482C-80F8-3A1A4A7F6888}" type="datetimeFigureOut">
              <a:rPr lang="pt-BR" smtClean="0"/>
              <a:t>25/02/2026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94AFE-018D-4413-A401-49D29DE469D0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B10F9-6B46-482C-80F8-3A1A4A7F6888}" type="datetimeFigureOut">
              <a:rPr lang="pt-BR" smtClean="0"/>
              <a:t>25/02/2026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94AFE-018D-4413-A401-49D29DE469D0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B10F9-6B46-482C-80F8-3A1A4A7F6888}" type="datetimeFigureOut">
              <a:rPr lang="pt-BR" smtClean="0"/>
              <a:t>25/02/2026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94AFE-018D-4413-A401-49D29DE469D0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75184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6" y="1719072"/>
            <a:ext cx="10997184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B10F9-6B46-482C-80F8-3A1A4A7F6888}" type="datetimeFigureOut">
              <a:rPr lang="pt-BR" smtClean="0"/>
              <a:t>25/02/2026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94AFE-018D-4413-A401-49D29DE469D0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8" name="Rectangle 7"/>
          <p:cNvSpPr/>
          <p:nvPr/>
        </p:nvSpPr>
        <p:spPr>
          <a:xfrm>
            <a:off x="8229600" y="161544"/>
            <a:ext cx="39624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1200" y="274320"/>
            <a:ext cx="36576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9" name="Rectangle 8"/>
          <p:cNvSpPr/>
          <p:nvPr/>
        </p:nvSpPr>
        <p:spPr>
          <a:xfrm>
            <a:off x="8193024" y="134112"/>
            <a:ext cx="1016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Rectangle 10"/>
          <p:cNvSpPr/>
          <p:nvPr/>
        </p:nvSpPr>
        <p:spPr>
          <a:xfrm>
            <a:off x="8193024" y="134112"/>
            <a:ext cx="1016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2507" y="1717040"/>
            <a:ext cx="10999893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dirty="0"/>
              <a:t>Clique no ícone para adicionar uma imagem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B10F9-6B46-482C-80F8-3A1A4A7F6888}" type="datetimeFigureOut">
              <a:rPr lang="pt-BR" smtClean="0"/>
              <a:t>25/02/2026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94AFE-018D-4413-A401-49D29DE469D0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8" name="Rectangle 7"/>
          <p:cNvSpPr/>
          <p:nvPr/>
        </p:nvSpPr>
        <p:spPr>
          <a:xfrm>
            <a:off x="8229600" y="161544"/>
            <a:ext cx="39624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193024" y="134112"/>
            <a:ext cx="1016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28600"/>
            <a:ext cx="75184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1200" y="228600"/>
            <a:ext cx="37592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193024" y="134112"/>
            <a:ext cx="1016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12192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12192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82880"/>
            <a:ext cx="109728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A8B10F9-6B46-482C-80F8-3A1A4A7F6888}" type="datetimeFigureOut">
              <a:rPr lang="pt-BR" smtClean="0"/>
              <a:t>25/02/2026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B394AFE-018D-4413-A401-49D29DE469D0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12192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E0C54E-B3FC-CF80-EB1F-6E04FEC111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Conteúdo 2">
            <a:extLst>
              <a:ext uri="{FF2B5EF4-FFF2-40B4-BE49-F238E27FC236}">
                <a16:creationId xmlns:a16="http://schemas.microsoft.com/office/drawing/2014/main" id="{C11356C6-94DD-0055-6595-FC6EBC50B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484784"/>
            <a:ext cx="12191999" cy="5373216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t-B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REUNIÃO DE ÁREA</a:t>
            </a:r>
            <a:endParaRPr lang="pt-BR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algn="just">
              <a:lnSpc>
                <a:spcPct val="150000"/>
              </a:lnSpc>
              <a:buSzPct val="100000"/>
              <a:buFont typeface="+mj-lt"/>
              <a:buAutoNum type="arabicPeriod"/>
            </a:pP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Plano de Ação:</a:t>
            </a:r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50000"/>
              </a:lnSpc>
              <a:buSzPct val="100000"/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modelo institucional para elaboração do Plano de Ação foi estruturado e encontra-se em fase final de alinhamento e validação.</a:t>
            </a:r>
          </a:p>
          <a:p>
            <a:pPr marL="457200" lvl="1" indent="0" algn="just">
              <a:lnSpc>
                <a:spcPct val="150000"/>
              </a:lnSpc>
              <a:buSzPct val="100000"/>
              <a:buNone/>
            </a:pPr>
            <a:endParaRPr lang="pt-BR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50000"/>
              </a:lnSpc>
              <a:buSzPct val="100000"/>
              <a:buFont typeface="Wingdings" panose="05000000000000000000" pitchFamily="2" charset="2"/>
              <a:buChar char="§"/>
            </a:pPr>
            <a:r>
              <a:rPr lang="pt-PT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professores que desejarem desenvolver projetos com as turmas deverão encaminhar previamente suas propostas ao </a:t>
            </a:r>
            <a:r>
              <a:rPr lang="pt-PT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PCA</a:t>
            </a:r>
            <a:r>
              <a:rPr lang="pt-PT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ao </a:t>
            </a:r>
            <a:r>
              <a:rPr lang="pt-PT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setor pedagógico</a:t>
            </a:r>
            <a:r>
              <a:rPr lang="pt-PT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análise e aprovação, garantindo alinhamento às diretrizes institucionais.</a:t>
            </a:r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" name="Conector reto 1">
            <a:extLst>
              <a:ext uri="{FF2B5EF4-FFF2-40B4-BE49-F238E27FC236}">
                <a16:creationId xmlns:a16="http://schemas.microsoft.com/office/drawing/2014/main" id="{3DDF4BC4-949F-8CA6-A8B4-4136371ACC34}"/>
              </a:ext>
            </a:extLst>
          </p:cNvPr>
          <p:cNvCxnSpPr>
            <a:cxnSpLocks/>
          </p:cNvCxnSpPr>
          <p:nvPr/>
        </p:nvCxnSpPr>
        <p:spPr>
          <a:xfrm>
            <a:off x="1199456" y="116632"/>
            <a:ext cx="0" cy="1224136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A04EE261-B977-4A0C-2192-35D6B78CD9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28" y="217649"/>
            <a:ext cx="1004161" cy="1057716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7BD84A71-C3EB-03EE-5003-CF2CB629D488}"/>
              </a:ext>
            </a:extLst>
          </p:cNvPr>
          <p:cNvSpPr txBox="1"/>
          <p:nvPr/>
        </p:nvSpPr>
        <p:spPr>
          <a:xfrm>
            <a:off x="1199456" y="332656"/>
            <a:ext cx="10992544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5400" b="1" spc="15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CN E MATEMÁTICA</a:t>
            </a:r>
            <a:endParaRPr lang="pt-BR" sz="4400" b="1" spc="15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512450"/>
      </p:ext>
    </p:extLst>
  </p:cSld>
  <p:clrMapOvr>
    <a:masterClrMapping/>
  </p:clrMapOvr>
  <p:transition spd="slow" advTm="360000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A3A5F9-2E38-F72F-671C-2059CF73C5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Conteúdo 2">
            <a:extLst>
              <a:ext uri="{FF2B5EF4-FFF2-40B4-BE49-F238E27FC236}">
                <a16:creationId xmlns:a16="http://schemas.microsoft.com/office/drawing/2014/main" id="{59ABB30F-2353-0E26-6735-0F68B1C66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484784"/>
            <a:ext cx="12191999" cy="5373216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t-B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REUNIÃO DE ÁREA</a:t>
            </a:r>
            <a:endParaRPr lang="pt-BR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50000"/>
              </a:lnSpc>
              <a:buNone/>
            </a:pPr>
            <a:r>
              <a:rPr lang="pt-BR" b="1" dirty="0">
                <a:solidFill>
                  <a:srgbClr val="F468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Atividades para Impressão:</a:t>
            </a:r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Todas as solicitações devem seguir o fluxo institucional: </a:t>
            </a:r>
            <a:r>
              <a:rPr lang="pt-B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PCA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pedagógico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impressão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t-BR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arquivos deverão apresentar as seguintes </a:t>
            </a: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configurações/especificações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 algn="just">
              <a:lnSpc>
                <a:spcPct val="150000"/>
              </a:lnSpc>
              <a:buSzPct val="100000"/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Formato PDF;</a:t>
            </a:r>
          </a:p>
          <a:p>
            <a:pPr lvl="1" algn="just">
              <a:lnSpc>
                <a:spcPct val="150000"/>
              </a:lnSpc>
              <a:buSzPct val="100000"/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Cabeçalho institucional da escola.</a:t>
            </a:r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" name="Conector reto 1">
            <a:extLst>
              <a:ext uri="{FF2B5EF4-FFF2-40B4-BE49-F238E27FC236}">
                <a16:creationId xmlns:a16="http://schemas.microsoft.com/office/drawing/2014/main" id="{9BD3D40C-E338-15A7-E380-4FC362481AB3}"/>
              </a:ext>
            </a:extLst>
          </p:cNvPr>
          <p:cNvCxnSpPr>
            <a:cxnSpLocks/>
          </p:cNvCxnSpPr>
          <p:nvPr/>
        </p:nvCxnSpPr>
        <p:spPr>
          <a:xfrm>
            <a:off x="1199456" y="116632"/>
            <a:ext cx="0" cy="1224136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DC18991E-145A-69D8-0E57-B52B5A4AE6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28" y="217649"/>
            <a:ext cx="1004161" cy="1057716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5D736D75-C5F6-F7F8-43F1-B9E6C3D033E4}"/>
              </a:ext>
            </a:extLst>
          </p:cNvPr>
          <p:cNvSpPr txBox="1"/>
          <p:nvPr/>
        </p:nvSpPr>
        <p:spPr>
          <a:xfrm>
            <a:off x="1199456" y="332656"/>
            <a:ext cx="10992544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5400" b="1" spc="15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CN E MATEMÁTICA</a:t>
            </a:r>
            <a:endParaRPr lang="pt-BR" sz="4400" b="1" spc="15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648830"/>
      </p:ext>
    </p:extLst>
  </p:cSld>
  <p:clrMapOvr>
    <a:masterClrMapping/>
  </p:clrMapOvr>
  <p:transition spd="slow" advTm="360000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4513ED-1BBC-FD00-C04E-2E89EE70D2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Conteúdo 2">
            <a:extLst>
              <a:ext uri="{FF2B5EF4-FFF2-40B4-BE49-F238E27FC236}">
                <a16:creationId xmlns:a16="http://schemas.microsoft.com/office/drawing/2014/main" id="{E00BAA4B-5CCD-461B-24A2-7453E1427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484784"/>
            <a:ext cx="12191999" cy="5373216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t-B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REUNIÃO DE ÁREA</a:t>
            </a:r>
            <a:endParaRPr lang="pt-BR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50000"/>
              </a:lnSpc>
              <a:buNone/>
            </a:pPr>
            <a:r>
              <a:rPr lang="pt-BR" b="1" dirty="0">
                <a:solidFill>
                  <a:srgbClr val="F468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Atividades para Impressão:</a:t>
            </a:r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Todas as solicitações devem seguir o fluxo institucional: </a:t>
            </a:r>
            <a:r>
              <a:rPr lang="pt-B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PCA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pedagógico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impressão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t-BR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arquivos deverão apresentar as seguintes </a:t>
            </a: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configurações/especificações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 algn="just">
              <a:lnSpc>
                <a:spcPct val="150000"/>
              </a:lnSpc>
              <a:buSzPct val="100000"/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Quantidade de cópias;</a:t>
            </a:r>
          </a:p>
          <a:p>
            <a:pPr lvl="1" algn="just">
              <a:lnSpc>
                <a:spcPct val="150000"/>
              </a:lnSpc>
              <a:buSzPct val="100000"/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Indicação de impressão em preto e branco ou colorida;</a:t>
            </a:r>
          </a:p>
          <a:p>
            <a:pPr lvl="1" algn="just">
              <a:lnSpc>
                <a:spcPct val="150000"/>
              </a:lnSpc>
              <a:buSzPct val="100000"/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Configuração (frente ou frente e verso);</a:t>
            </a:r>
          </a:p>
          <a:p>
            <a:pPr lvl="1" algn="just">
              <a:lnSpc>
                <a:spcPct val="150000"/>
              </a:lnSpc>
              <a:buSzPct val="100000"/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Orientação quanto à necessidade de grampeamento.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" name="Conector reto 1">
            <a:extLst>
              <a:ext uri="{FF2B5EF4-FFF2-40B4-BE49-F238E27FC236}">
                <a16:creationId xmlns:a16="http://schemas.microsoft.com/office/drawing/2014/main" id="{A10E47EA-0F92-D9C7-5F9E-21726822CCE8}"/>
              </a:ext>
            </a:extLst>
          </p:cNvPr>
          <p:cNvCxnSpPr>
            <a:cxnSpLocks/>
          </p:cNvCxnSpPr>
          <p:nvPr/>
        </p:nvCxnSpPr>
        <p:spPr>
          <a:xfrm>
            <a:off x="1199456" y="116632"/>
            <a:ext cx="0" cy="1224136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EA425CBF-FB07-6452-497A-3652224E14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28" y="217649"/>
            <a:ext cx="1004161" cy="1057716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4A0238E3-91F6-9EAF-6F1A-8A9C14204F3D}"/>
              </a:ext>
            </a:extLst>
          </p:cNvPr>
          <p:cNvSpPr txBox="1"/>
          <p:nvPr/>
        </p:nvSpPr>
        <p:spPr>
          <a:xfrm>
            <a:off x="1199456" y="332656"/>
            <a:ext cx="10992544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5400" b="1" spc="15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CN E MATEMÁTICA</a:t>
            </a:r>
            <a:endParaRPr lang="pt-BR" sz="4400" b="1" spc="15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109739"/>
      </p:ext>
    </p:extLst>
  </p:cSld>
  <p:clrMapOvr>
    <a:masterClrMapping/>
  </p:clrMapOvr>
  <p:transition spd="slow" advTm="360000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2CAFD4-7F04-A33A-A2C7-27FA28D897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Conteúdo 2">
            <a:extLst>
              <a:ext uri="{FF2B5EF4-FFF2-40B4-BE49-F238E27FC236}">
                <a16:creationId xmlns:a16="http://schemas.microsoft.com/office/drawing/2014/main" id="{C195B2D3-8149-B3C6-FCA0-E4A0D853D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484784"/>
            <a:ext cx="12191999" cy="5373216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t-B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REUNIÃO DE ÁREA</a:t>
            </a:r>
            <a:endParaRPr lang="pt-BR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50000"/>
              </a:lnSpc>
              <a:buNone/>
            </a:pPr>
            <a:r>
              <a:rPr lang="pt-BR" b="1" dirty="0">
                <a:solidFill>
                  <a:srgbClr val="F468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Plano de Ensino:</a:t>
            </a:r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Está disponível, no drive institucional da escola, o modelo de Plano de Ensino. No mesmo ambiente, encontram-se materiais orientadores para a construção dos planos.</a:t>
            </a:r>
          </a:p>
        </p:txBody>
      </p:sp>
      <p:cxnSp>
        <p:nvCxnSpPr>
          <p:cNvPr id="2" name="Conector reto 1">
            <a:extLst>
              <a:ext uri="{FF2B5EF4-FFF2-40B4-BE49-F238E27FC236}">
                <a16:creationId xmlns:a16="http://schemas.microsoft.com/office/drawing/2014/main" id="{CCF4664F-25BD-F91E-BFEB-713CAD98B53C}"/>
              </a:ext>
            </a:extLst>
          </p:cNvPr>
          <p:cNvCxnSpPr>
            <a:cxnSpLocks/>
          </p:cNvCxnSpPr>
          <p:nvPr/>
        </p:nvCxnSpPr>
        <p:spPr>
          <a:xfrm>
            <a:off x="1199456" y="116632"/>
            <a:ext cx="0" cy="1224136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65E5D8F4-A3F3-E0C1-6F33-E1415FF1B8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28" y="217649"/>
            <a:ext cx="1004161" cy="1057716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68BE1FD1-61CE-C55D-01EE-829B7D8233AC}"/>
              </a:ext>
            </a:extLst>
          </p:cNvPr>
          <p:cNvSpPr txBox="1"/>
          <p:nvPr/>
        </p:nvSpPr>
        <p:spPr>
          <a:xfrm>
            <a:off x="1199456" y="332656"/>
            <a:ext cx="10992544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5400" b="1" spc="15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CN E MATEMÁTICA</a:t>
            </a:r>
            <a:endParaRPr lang="pt-BR" sz="4400" b="1" spc="15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295252"/>
      </p:ext>
    </p:extLst>
  </p:cSld>
  <p:clrMapOvr>
    <a:masterClrMapping/>
  </p:clrMapOvr>
  <p:transition spd="slow" advTm="360000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5CE2CE-1590-CEFD-2EC7-35B881C630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Conteúdo 2">
            <a:extLst>
              <a:ext uri="{FF2B5EF4-FFF2-40B4-BE49-F238E27FC236}">
                <a16:creationId xmlns:a16="http://schemas.microsoft.com/office/drawing/2014/main" id="{F3A8588A-3D80-FA3F-1B11-8C03DBF38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484784"/>
            <a:ext cx="12191999" cy="5373216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t-B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REUNIÃO DE ÁREA</a:t>
            </a:r>
            <a:endParaRPr lang="pt-BR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50000"/>
              </a:lnSpc>
              <a:buNone/>
            </a:pPr>
            <a:r>
              <a:rPr lang="pt-BR" b="1" dirty="0">
                <a:solidFill>
                  <a:srgbClr val="F468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Banco de Atividades:</a:t>
            </a:r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Banco de Atividades deverá ser alimentado diretamente no drive institucional da escola. Inicialmente, cada professor deverá disponibilizar, no mínimo, </a:t>
            </a:r>
            <a:r>
              <a:rPr lang="pt-B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cinco atividades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t-BR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medida que os materiais forem utilizados, caberá ao docente responsável realizar a </a:t>
            </a:r>
            <a:r>
              <a:rPr lang="pt-B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reposição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assegurando a atualização e a continuidade do acervo pedagógico.</a:t>
            </a:r>
          </a:p>
        </p:txBody>
      </p:sp>
      <p:cxnSp>
        <p:nvCxnSpPr>
          <p:cNvPr id="2" name="Conector reto 1">
            <a:extLst>
              <a:ext uri="{FF2B5EF4-FFF2-40B4-BE49-F238E27FC236}">
                <a16:creationId xmlns:a16="http://schemas.microsoft.com/office/drawing/2014/main" id="{551C001E-99EE-2202-3234-BB32D62C36C0}"/>
              </a:ext>
            </a:extLst>
          </p:cNvPr>
          <p:cNvCxnSpPr>
            <a:cxnSpLocks/>
          </p:cNvCxnSpPr>
          <p:nvPr/>
        </p:nvCxnSpPr>
        <p:spPr>
          <a:xfrm>
            <a:off x="1199456" y="116632"/>
            <a:ext cx="0" cy="1224136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59F9CC5A-392E-2D33-1444-2BBEE114E9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28" y="217649"/>
            <a:ext cx="1004161" cy="1057716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C4FC6B18-8E69-9B67-9EA8-D700B617E88E}"/>
              </a:ext>
            </a:extLst>
          </p:cNvPr>
          <p:cNvSpPr txBox="1"/>
          <p:nvPr/>
        </p:nvSpPr>
        <p:spPr>
          <a:xfrm>
            <a:off x="1199456" y="332656"/>
            <a:ext cx="10992544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5400" b="1" spc="15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CN E MATEMÁTICA</a:t>
            </a:r>
            <a:endParaRPr lang="pt-BR" sz="4400" b="1" spc="15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255352"/>
      </p:ext>
    </p:extLst>
  </p:cSld>
  <p:clrMapOvr>
    <a:masterClrMapping/>
  </p:clrMapOvr>
  <p:transition spd="slow" advTm="360000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992E5C-F461-7DD4-71A4-27DB8F5C2B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Conteúdo 2">
            <a:extLst>
              <a:ext uri="{FF2B5EF4-FFF2-40B4-BE49-F238E27FC236}">
                <a16:creationId xmlns:a16="http://schemas.microsoft.com/office/drawing/2014/main" id="{0D5EF580-9F26-C1DE-A1D1-BA4745B17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484784"/>
            <a:ext cx="12191999" cy="5373216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t-B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REUNIÃO DE ÁREA</a:t>
            </a:r>
            <a:endParaRPr lang="pt-BR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50000"/>
              </a:lnSpc>
              <a:buNone/>
            </a:pPr>
            <a:r>
              <a:rPr lang="pt-BR" b="1" dirty="0">
                <a:solidFill>
                  <a:srgbClr val="F468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Eleição dos Líderes de Turma:</a:t>
            </a:r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eleição dos líderes de turma foi realizada no dia 24/02/2026, conforme cronograma previsto. Os resultados encontram-se divulgados nos painéis informativos das respectivas salas. O evento de posse está previsto para o dia 27/02/2026.</a:t>
            </a:r>
          </a:p>
        </p:txBody>
      </p:sp>
      <p:cxnSp>
        <p:nvCxnSpPr>
          <p:cNvPr id="2" name="Conector reto 1">
            <a:extLst>
              <a:ext uri="{FF2B5EF4-FFF2-40B4-BE49-F238E27FC236}">
                <a16:creationId xmlns:a16="http://schemas.microsoft.com/office/drawing/2014/main" id="{C3E8F178-C62F-6759-5A77-50948D472853}"/>
              </a:ext>
            </a:extLst>
          </p:cNvPr>
          <p:cNvCxnSpPr>
            <a:cxnSpLocks/>
          </p:cNvCxnSpPr>
          <p:nvPr/>
        </p:nvCxnSpPr>
        <p:spPr>
          <a:xfrm>
            <a:off x="1199456" y="116632"/>
            <a:ext cx="0" cy="1224136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17980296-5EF6-DD27-A760-5568136515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28" y="217649"/>
            <a:ext cx="1004161" cy="1057716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03571927-3409-161C-5180-A0AF77B8F4B5}"/>
              </a:ext>
            </a:extLst>
          </p:cNvPr>
          <p:cNvSpPr txBox="1"/>
          <p:nvPr/>
        </p:nvSpPr>
        <p:spPr>
          <a:xfrm>
            <a:off x="1199456" y="332656"/>
            <a:ext cx="10992544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5400" b="1" spc="15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CN E MATEMÁTICA</a:t>
            </a:r>
            <a:endParaRPr lang="pt-BR" sz="4400" b="1" spc="15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56998"/>
      </p:ext>
    </p:extLst>
  </p:cSld>
  <p:clrMapOvr>
    <a:masterClrMapping/>
  </p:clrMapOvr>
  <p:transition spd="slow" advTm="360000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E6DC3A2-7FB3-F782-1030-3B352C05F6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Conteúdo 2">
            <a:extLst>
              <a:ext uri="{FF2B5EF4-FFF2-40B4-BE49-F238E27FC236}">
                <a16:creationId xmlns:a16="http://schemas.microsoft.com/office/drawing/2014/main" id="{01AE15C0-B6D5-C96C-13D8-A68FB15A8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484784"/>
            <a:ext cx="12191999" cy="5373216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t-B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REUNIÃO DE ÁREA</a:t>
            </a:r>
            <a:endParaRPr lang="pt-BR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50000"/>
              </a:lnSpc>
              <a:buNone/>
            </a:pPr>
            <a:r>
              <a:rPr lang="pt-BR" b="1" dirty="0">
                <a:solidFill>
                  <a:srgbClr val="F468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</a:t>
            </a: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Relação de Estudantes para Intervenção Pedagógica:</a:t>
            </a:r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professores deverão encaminhar ao setor pedagógico a relação nominal dos estudantes que apresentarem </a:t>
            </a:r>
            <a:r>
              <a:rPr lang="pt-B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recorrência de faltas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baixa participação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ou </a:t>
            </a:r>
            <a:r>
              <a:rPr lang="pt-B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indícios de dificuldades significativas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 processo de aprendizagem.</a:t>
            </a:r>
          </a:p>
        </p:txBody>
      </p:sp>
      <p:cxnSp>
        <p:nvCxnSpPr>
          <p:cNvPr id="2" name="Conector reto 1">
            <a:extLst>
              <a:ext uri="{FF2B5EF4-FFF2-40B4-BE49-F238E27FC236}">
                <a16:creationId xmlns:a16="http://schemas.microsoft.com/office/drawing/2014/main" id="{79A560FC-7854-D8EA-44A4-68BE9A5379C9}"/>
              </a:ext>
            </a:extLst>
          </p:cNvPr>
          <p:cNvCxnSpPr>
            <a:cxnSpLocks/>
          </p:cNvCxnSpPr>
          <p:nvPr/>
        </p:nvCxnSpPr>
        <p:spPr>
          <a:xfrm>
            <a:off x="1199456" y="116632"/>
            <a:ext cx="0" cy="1224136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E967F52E-E93F-A054-745B-44CDA6AA2E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28" y="217649"/>
            <a:ext cx="1004161" cy="1057716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113A21CD-CE6F-051F-D63D-208A0CAD72CE}"/>
              </a:ext>
            </a:extLst>
          </p:cNvPr>
          <p:cNvSpPr txBox="1"/>
          <p:nvPr/>
        </p:nvSpPr>
        <p:spPr>
          <a:xfrm>
            <a:off x="1199456" y="332656"/>
            <a:ext cx="10992544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5400" b="1" spc="15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CN E MATEMÁTICA</a:t>
            </a:r>
            <a:endParaRPr lang="pt-BR" sz="4400" b="1" spc="15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794479"/>
      </p:ext>
    </p:extLst>
  </p:cSld>
  <p:clrMapOvr>
    <a:masterClrMapping/>
  </p:clrMapOvr>
  <p:transition spd="slow" advTm="360000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1A10A5F-79FE-D497-E102-E4BE3D2051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Conteúdo 2">
            <a:extLst>
              <a:ext uri="{FF2B5EF4-FFF2-40B4-BE49-F238E27FC236}">
                <a16:creationId xmlns:a16="http://schemas.microsoft.com/office/drawing/2014/main" id="{17A59E14-4326-230A-65CA-F29DFDF11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484784"/>
            <a:ext cx="12191999" cy="5373216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t-B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REUNIÃO DE ÁREA</a:t>
            </a:r>
            <a:endParaRPr lang="pt-BR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50000"/>
              </a:lnSpc>
              <a:buNone/>
            </a:pPr>
            <a:r>
              <a:rPr lang="pt-BR" b="1" dirty="0">
                <a:solidFill>
                  <a:srgbClr val="F468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Atendimento Educacional Especializado (AEE):</a:t>
            </a:r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estudantes identificados com possíveis necessidades de </a:t>
            </a:r>
            <a:r>
              <a:rPr lang="pt-B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Atendimento Educacional Especializado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deverão ter seus nomes encaminhados ao </a:t>
            </a:r>
            <a:r>
              <a:rPr lang="pt-B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setor pedagógico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para que sejam realizados os devidos encaminhamentos e o contato com as famílias.</a:t>
            </a:r>
            <a:endParaRPr lang="pt-B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" name="Conector reto 1">
            <a:extLst>
              <a:ext uri="{FF2B5EF4-FFF2-40B4-BE49-F238E27FC236}">
                <a16:creationId xmlns:a16="http://schemas.microsoft.com/office/drawing/2014/main" id="{E585DC33-9F9B-4AD9-A11D-88A229453553}"/>
              </a:ext>
            </a:extLst>
          </p:cNvPr>
          <p:cNvCxnSpPr>
            <a:cxnSpLocks/>
          </p:cNvCxnSpPr>
          <p:nvPr/>
        </p:nvCxnSpPr>
        <p:spPr>
          <a:xfrm>
            <a:off x="1199456" y="116632"/>
            <a:ext cx="0" cy="1224136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637791E1-9012-2EF2-B3F8-FD861FAC4F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28" y="217649"/>
            <a:ext cx="1004161" cy="1057716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B4186BBE-9ED9-549F-8C52-32E45DF25120}"/>
              </a:ext>
            </a:extLst>
          </p:cNvPr>
          <p:cNvSpPr txBox="1"/>
          <p:nvPr/>
        </p:nvSpPr>
        <p:spPr>
          <a:xfrm>
            <a:off x="1199456" y="332656"/>
            <a:ext cx="10992544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5400" b="1" spc="15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CN E MATEMÁTICA</a:t>
            </a:r>
            <a:endParaRPr lang="pt-BR" sz="4400" b="1" spc="15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180269"/>
      </p:ext>
    </p:extLst>
  </p:cSld>
  <p:clrMapOvr>
    <a:masterClrMapping/>
  </p:clrMapOvr>
  <p:transition spd="slow" advTm="360000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3113F84E-40D9-4383-96A4-2FDDDA60BB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1492"/>
            <a:ext cx="12192000" cy="3225860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35FDF71B-8B55-49E8-B4B4-45A3A70109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152" y="5134931"/>
            <a:ext cx="4837423" cy="1734280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9D162C19-1408-4249-9226-259E80EEBD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40071" y="4709881"/>
            <a:ext cx="1917771" cy="1917771"/>
          </a:xfrm>
          <a:prstGeom prst="rect">
            <a:avLst/>
          </a:prstGeom>
        </p:spPr>
      </p:pic>
      <p:sp>
        <p:nvSpPr>
          <p:cNvPr id="15" name="Balão de Fala: Oval 14">
            <a:extLst>
              <a:ext uri="{FF2B5EF4-FFF2-40B4-BE49-F238E27FC236}">
                <a16:creationId xmlns:a16="http://schemas.microsoft.com/office/drawing/2014/main" id="{1F3DE170-7A01-4D25-B93A-B54EB0ACDA15}"/>
              </a:ext>
            </a:extLst>
          </p:cNvPr>
          <p:cNvSpPr/>
          <p:nvPr/>
        </p:nvSpPr>
        <p:spPr>
          <a:xfrm>
            <a:off x="7901457" y="5033092"/>
            <a:ext cx="1917770" cy="844181"/>
          </a:xfrm>
          <a:prstGeom prst="wedgeEllipseCallout">
            <a:avLst>
              <a:gd name="adj1" fmla="val 68709"/>
              <a:gd name="adj2" fmla="val -20388"/>
            </a:avLst>
          </a:prstGeom>
          <a:solidFill>
            <a:schemeClr val="accent5">
              <a:lumMod val="40000"/>
              <a:lumOff val="60000"/>
              <a:alpha val="50000"/>
            </a:scheme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45321434-8ED1-47CD-A578-2EC83BB5D28A}"/>
              </a:ext>
            </a:extLst>
          </p:cNvPr>
          <p:cNvSpPr txBox="1"/>
          <p:nvPr/>
        </p:nvSpPr>
        <p:spPr>
          <a:xfrm>
            <a:off x="479376" y="3645024"/>
            <a:ext cx="11233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Quem ensina aprende ao ensinar. E quem aprende ensina ao aprender.		      </a:t>
            </a:r>
            <a:r>
              <a:rPr lang="pt-BR" i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Paulo Freire</a:t>
            </a:r>
            <a:endParaRPr lang="pt-BR" sz="1600" i="1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8DCC42C5-4D9E-43CA-B706-DFE84DA786C6}"/>
              </a:ext>
            </a:extLst>
          </p:cNvPr>
          <p:cNvSpPr txBox="1"/>
          <p:nvPr/>
        </p:nvSpPr>
        <p:spPr>
          <a:xfrm>
            <a:off x="7757441" y="5301209"/>
            <a:ext cx="22165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ln w="0"/>
                <a:solidFill>
                  <a:srgbClr val="002060"/>
                </a:solidFill>
                <a:latin typeface="Comic Sans MS" panose="030F0702030302020204" pitchFamily="66" charset="0"/>
              </a:rPr>
              <a:t>Até a próxima aula!</a:t>
            </a: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D6AD3FCA-1605-D9B4-3812-42957B3ADD8C}"/>
              </a:ext>
            </a:extLst>
          </p:cNvPr>
          <p:cNvCxnSpPr>
            <a:cxnSpLocks/>
          </p:cNvCxnSpPr>
          <p:nvPr/>
        </p:nvCxnSpPr>
        <p:spPr>
          <a:xfrm>
            <a:off x="1199456" y="116632"/>
            <a:ext cx="0" cy="1224136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A68BB0DF-8752-124E-420B-9DF3516D6C1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28" y="217649"/>
            <a:ext cx="1004161" cy="1057716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64207D1F-79A6-5434-F753-9BEA6ED8CE37}"/>
              </a:ext>
            </a:extLst>
          </p:cNvPr>
          <p:cNvSpPr txBox="1"/>
          <p:nvPr/>
        </p:nvSpPr>
        <p:spPr>
          <a:xfrm>
            <a:off x="263354" y="1988840"/>
            <a:ext cx="119286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i="1" dirty="0">
                <a:latin typeface="Comic Sans MS" panose="030F0702030302020204" pitchFamily="66" charset="0"/>
                <a:cs typeface="Arial" panose="020B0604020202020204" pitchFamily="34" charset="0"/>
              </a:rPr>
              <a:t>Obrigado!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3EBC2166-98AB-0ADC-CA1A-238DD0E2BFD2}"/>
              </a:ext>
            </a:extLst>
          </p:cNvPr>
          <p:cNvSpPr txBox="1"/>
          <p:nvPr/>
        </p:nvSpPr>
        <p:spPr>
          <a:xfrm>
            <a:off x="1199456" y="332656"/>
            <a:ext cx="10992544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5400" b="1" spc="15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MATEMÁTICA</a:t>
            </a:r>
            <a:endParaRPr lang="pt-BR" sz="4400" b="1" spc="15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09713A5C-095D-FB10-DE98-4E5E4D63281D}"/>
              </a:ext>
            </a:extLst>
          </p:cNvPr>
          <p:cNvSpPr txBox="1"/>
          <p:nvPr/>
        </p:nvSpPr>
        <p:spPr>
          <a:xfrm>
            <a:off x="9984436" y="836712"/>
            <a:ext cx="2207564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pt-BR" sz="2000" b="1" i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Prof.</a:t>
            </a:r>
            <a:r>
              <a:rPr lang="pt-BR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WAGNER</a:t>
            </a:r>
            <a:endParaRPr lang="pt-BR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65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Decatur">
      <a:dk1>
        <a:sysClr val="windowText" lastClr="000000"/>
      </a:dk1>
      <a:lt1>
        <a:sysClr val="window" lastClr="FFFFFF"/>
      </a:lt1>
      <a:dk2>
        <a:srgbClr val="55554A"/>
      </a:dk2>
      <a:lt2>
        <a:srgbClr val="D7DAE1"/>
      </a:lt2>
      <a:accent1>
        <a:srgbClr val="F4680B"/>
      </a:accent1>
      <a:accent2>
        <a:srgbClr val="ABB19F"/>
      </a:accent2>
      <a:accent3>
        <a:srgbClr val="948774"/>
      </a:accent3>
      <a:accent4>
        <a:srgbClr val="7EB8E7"/>
      </a:accent4>
      <a:accent5>
        <a:srgbClr val="E3B651"/>
      </a:accent5>
      <a:accent6>
        <a:srgbClr val="96756C"/>
      </a:accent6>
      <a:hlink>
        <a:srgbClr val="66AACD"/>
      </a:hlink>
      <a:folHlink>
        <a:srgbClr val="809DB3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15375</TotalTime>
  <Words>462</Words>
  <Application>Microsoft Office PowerPoint</Application>
  <PresentationFormat>Widescreen</PresentationFormat>
  <Paragraphs>60</Paragraphs>
  <Slides>9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9" baseType="lpstr">
      <vt:lpstr>Arial</vt:lpstr>
      <vt:lpstr>Arial Black</vt:lpstr>
      <vt:lpstr>Bodoni MT Condensed</vt:lpstr>
      <vt:lpstr>Calibri</vt:lpstr>
      <vt:lpstr>Comic Sans MS</vt:lpstr>
      <vt:lpstr>Courier New</vt:lpstr>
      <vt:lpstr>Franklin Gothic Book</vt:lpstr>
      <vt:lpstr>Impact</vt:lpstr>
      <vt:lpstr>Wingdings</vt:lpstr>
      <vt:lpstr>Decatur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TUBO DE PITOT</dc:title>
  <dc:creator>Wagner William</dc:creator>
  <cp:lastModifiedBy>Wagner William</cp:lastModifiedBy>
  <cp:revision>1450</cp:revision>
  <dcterms:created xsi:type="dcterms:W3CDTF">2015-10-12T23:50:14Z</dcterms:created>
  <dcterms:modified xsi:type="dcterms:W3CDTF">2026-02-25T20:11:47Z</dcterms:modified>
</cp:coreProperties>
</file>